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60" r:id="rId2"/>
    <p:sldId id="263" r:id="rId3"/>
    <p:sldId id="266" r:id="rId4"/>
    <p:sldId id="278" r:id="rId5"/>
    <p:sldId id="265" r:id="rId6"/>
    <p:sldId id="274" r:id="rId7"/>
    <p:sldId id="267" r:id="rId8"/>
    <p:sldId id="268" r:id="rId9"/>
    <p:sldId id="275" r:id="rId10"/>
    <p:sldId id="277" r:id="rId11"/>
    <p:sldId id="269" r:id="rId12"/>
    <p:sldId id="270" r:id="rId13"/>
    <p:sldId id="271" r:id="rId14"/>
    <p:sldId id="272"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apo introduction" id="{AFA8601E-E772-4005-8FED-453306830083}">
          <p14:sldIdLst>
            <p14:sldId id="260"/>
          </p14:sldIdLst>
        </p14:section>
        <p14:section name="Diapos de présentation" id="{E8C32AC3-9B33-4A26-A2DF-F4B12596ED6C}">
          <p14:sldIdLst>
            <p14:sldId id="263"/>
            <p14:sldId id="266"/>
            <p14:sldId id="278"/>
            <p14:sldId id="265"/>
            <p14:sldId id="274"/>
            <p14:sldId id="267"/>
            <p14:sldId id="268"/>
            <p14:sldId id="275"/>
            <p14:sldId id="277"/>
            <p14:sldId id="269"/>
            <p14:sldId id="270"/>
            <p14:sldId id="271"/>
            <p14:sldId id="272"/>
          </p14:sldIdLst>
        </p14:section>
        <p14:section name="DIapo finale" id="{517B3823-8297-48D4-9F13-443097A248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B2CA"/>
    <a:srgbClr val="88ACD0"/>
    <a:srgbClr val="0C3A5C"/>
    <a:srgbClr val="C6CAD3"/>
    <a:srgbClr val="B2CD1E"/>
    <a:srgbClr val="DC0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autoAdjust="0"/>
  </p:normalViewPr>
  <p:slideViewPr>
    <p:cSldViewPr snapToGrid="0">
      <p:cViewPr varScale="1">
        <p:scale>
          <a:sx n="115" d="100"/>
          <a:sy n="115" d="100"/>
        </p:scale>
        <p:origin x="43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8352EE-F655-4431-BB9C-E7289E5FC30D}" type="datetimeFigureOut">
              <a:rPr lang="fr-FR" smtClean="0"/>
              <a:t>12/06/2024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087543-B520-418B-8220-CE173A4E8D9B}" type="slidenum">
              <a:rPr lang="fr-FR" smtClean="0"/>
              <a:t>‹N°›</a:t>
            </a:fld>
            <a:endParaRPr lang="fr-FR"/>
          </a:p>
        </p:txBody>
      </p:sp>
    </p:spTree>
    <p:extLst>
      <p:ext uri="{BB962C8B-B14F-4D97-AF65-F5344CB8AC3E}">
        <p14:creationId xmlns:p14="http://schemas.microsoft.com/office/powerpoint/2010/main" val="18700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3668D-D6BC-4982-9483-FFB6C0D637B1}" type="datetimeFigureOut">
              <a:rPr lang="fr-FR" smtClean="0"/>
              <a:t>12/06/2024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34F4A-054A-4268-A101-249F59C44495}" type="slidenum">
              <a:rPr lang="fr-FR" smtClean="0"/>
              <a:t>‹N°›</a:t>
            </a:fld>
            <a:endParaRPr lang="fr-FR"/>
          </a:p>
        </p:txBody>
      </p:sp>
    </p:spTree>
    <p:extLst>
      <p:ext uri="{BB962C8B-B14F-4D97-AF65-F5344CB8AC3E}">
        <p14:creationId xmlns:p14="http://schemas.microsoft.com/office/powerpoint/2010/main" val="236430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4804" y="715605"/>
            <a:ext cx="6842392" cy="2848985"/>
          </a:xfrm>
          <a:prstGeom prst="rect">
            <a:avLst/>
          </a:prstGeom>
        </p:spPr>
      </p:pic>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13783" y="6067425"/>
            <a:ext cx="9564435" cy="76210"/>
          </a:xfrm>
          <a:prstGeom prst="rect">
            <a:avLst/>
          </a:prstGeom>
        </p:spPr>
      </p:pic>
    </p:spTree>
    <p:extLst>
      <p:ext uri="{BB962C8B-B14F-4D97-AF65-F5344CB8AC3E}">
        <p14:creationId xmlns:p14="http://schemas.microsoft.com/office/powerpoint/2010/main" val="535826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ectangle à coins arrondis 7"/>
          <p:cNvSpPr/>
          <p:nvPr userDrawn="1"/>
        </p:nvSpPr>
        <p:spPr>
          <a:xfrm>
            <a:off x="312655" y="276908"/>
            <a:ext cx="10869105" cy="429829"/>
          </a:xfrm>
          <a:prstGeom prst="roundRect">
            <a:avLst>
              <a:gd name="adj" fmla="val 50000"/>
            </a:avLst>
          </a:prstGeom>
          <a:solidFill>
            <a:srgbClr val="0DB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489407" y="283784"/>
            <a:ext cx="10515600" cy="775612"/>
          </a:xfrm>
          <a:prstGeom prst="rect">
            <a:avLst/>
          </a:prstGeom>
        </p:spPr>
        <p:txBody>
          <a:bodyPr anchor="t">
            <a:normAutofit/>
          </a:bodyPr>
          <a:lstStyle>
            <a:lvl1pPr>
              <a:defRPr sz="2800">
                <a:solidFill>
                  <a:schemeClr val="bg1"/>
                </a:solidFill>
                <a:latin typeface="Trebuchet MS" panose="020B0603020202020204" pitchFamily="34" charset="0"/>
              </a:defRPr>
            </a:lvl1pPr>
          </a:lstStyle>
          <a:p>
            <a:r>
              <a:rPr lang="fr-FR" dirty="0" smtClean="0"/>
              <a:t>TITRE</a:t>
            </a:r>
            <a:endParaRPr lang="fr-FR" dirty="0"/>
          </a:p>
        </p:txBody>
      </p:sp>
      <p:sp>
        <p:nvSpPr>
          <p:cNvPr id="3" name="Espace réservé du contenu 2"/>
          <p:cNvSpPr>
            <a:spLocks noGrp="1"/>
          </p:cNvSpPr>
          <p:nvPr>
            <p:ph idx="1" hasCustomPrompt="1"/>
          </p:nvPr>
        </p:nvSpPr>
        <p:spPr>
          <a:xfrm>
            <a:off x="489407" y="1269207"/>
            <a:ext cx="10515600" cy="4734484"/>
          </a:xfrm>
          <a:prstGeom prst="rect">
            <a:avLst/>
          </a:prstGeom>
        </p:spPr>
        <p:txBody>
          <a:bodyPr/>
          <a:lstStyle>
            <a:lvl1pPr marL="228600" indent="-228600">
              <a:buClr>
                <a:srgbClr val="DC0675"/>
              </a:buClr>
              <a:buFont typeface="Arial" panose="020B0604020202020204" pitchFamily="34" charset="0"/>
              <a:buChar char="•"/>
              <a:defRPr>
                <a:solidFill>
                  <a:srgbClr val="0C3A5C"/>
                </a:solidFill>
              </a:defRPr>
            </a:lvl1pPr>
          </a:lstStyle>
          <a:p>
            <a:pPr lvl="0"/>
            <a:r>
              <a:rPr lang="fr-FR" dirty="0" smtClean="0"/>
              <a:t>TEXTE</a:t>
            </a:r>
            <a:endParaRPr lang="fr-FR" dirty="0"/>
          </a:p>
        </p:txBody>
      </p:sp>
      <p:sp>
        <p:nvSpPr>
          <p:cNvPr id="9" name="Espace réservé du numéro de diapositive 5"/>
          <p:cNvSpPr>
            <a:spLocks noGrp="1"/>
          </p:cNvSpPr>
          <p:nvPr>
            <p:ph type="sldNum" sz="quarter" idx="4"/>
          </p:nvPr>
        </p:nvSpPr>
        <p:spPr>
          <a:xfrm>
            <a:off x="9336464" y="6356350"/>
            <a:ext cx="2743200" cy="365125"/>
          </a:xfrm>
          <a:prstGeom prst="rect">
            <a:avLst/>
          </a:prstGeom>
        </p:spPr>
        <p:txBody>
          <a:bodyPr/>
          <a:lstStyle>
            <a:lvl1pPr algn="r">
              <a:defRPr sz="1400" i="1">
                <a:solidFill>
                  <a:srgbClr val="0C3A5C"/>
                </a:solidFill>
              </a:defRPr>
            </a:lvl1pPr>
          </a:lstStyle>
          <a:p>
            <a:fld id="{630483D8-66CC-484A-9A23-D494FC9A1F6D}" type="slidenum">
              <a:rPr lang="fr-FR" smtClean="0"/>
              <a:pPr/>
              <a:t>‹N°›</a:t>
            </a:fld>
            <a:endParaRPr lang="fr-FR" dirty="0"/>
          </a:p>
        </p:txBody>
      </p:sp>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1617325" y="6727825"/>
            <a:ext cx="9564435" cy="45719"/>
          </a:xfrm>
          <a:prstGeom prst="rect">
            <a:avLst/>
          </a:prstGeom>
        </p:spPr>
      </p:pic>
      <p:sp>
        <p:nvSpPr>
          <p:cNvPr id="7" name="Organigramme : Extraire 6"/>
          <p:cNvSpPr/>
          <p:nvPr userDrawn="1"/>
        </p:nvSpPr>
        <p:spPr>
          <a:xfrm rot="5400000">
            <a:off x="-304555" y="1737572"/>
            <a:ext cx="1098516" cy="489407"/>
          </a:xfrm>
          <a:prstGeom prst="flowChartExtract">
            <a:avLst/>
          </a:prstGeom>
          <a:solidFill>
            <a:srgbClr val="0DB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97" y="6235251"/>
            <a:ext cx="1311670" cy="607321"/>
          </a:xfrm>
          <a:prstGeom prst="rect">
            <a:avLst/>
          </a:prstGeom>
        </p:spPr>
      </p:pic>
    </p:spTree>
    <p:extLst>
      <p:ext uri="{BB962C8B-B14F-4D97-AF65-F5344CB8AC3E}">
        <p14:creationId xmlns:p14="http://schemas.microsoft.com/office/powerpoint/2010/main" val="2653373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Espace réservé du titre 1"/>
          <p:cNvSpPr>
            <a:spLocks noGrp="1"/>
          </p:cNvSpPr>
          <p:nvPr>
            <p:ph type="title"/>
          </p:nvPr>
        </p:nvSpPr>
        <p:spPr>
          <a:xfrm>
            <a:off x="489407" y="242803"/>
            <a:ext cx="10515600" cy="1325563"/>
          </a:xfrm>
          <a:prstGeom prst="rect">
            <a:avLst/>
          </a:prstGeom>
        </p:spPr>
        <p:txBody>
          <a:bodyPr vert="horz" lIns="91440" tIns="45720" rIns="91440" bIns="45720" rtlCol="0" anchor="ctr">
            <a:normAutofit/>
          </a:bodyPr>
          <a:lstStyle/>
          <a:p>
            <a:r>
              <a:rPr lang="fr-FR" dirty="0" smtClean="0"/>
              <a:t>TITRE</a:t>
            </a:r>
            <a:endParaRPr lang="fr-FR" dirty="0"/>
          </a:p>
        </p:txBody>
      </p:sp>
      <p:sp>
        <p:nvSpPr>
          <p:cNvPr id="11" name="Espace réservé du contenu 2"/>
          <p:cNvSpPr>
            <a:spLocks noGrp="1"/>
          </p:cNvSpPr>
          <p:nvPr>
            <p:ph idx="1" hasCustomPrompt="1"/>
          </p:nvPr>
        </p:nvSpPr>
        <p:spPr>
          <a:xfrm>
            <a:off x="489407" y="1785675"/>
            <a:ext cx="10515600" cy="4351338"/>
          </a:xfrm>
          <a:prstGeom prst="rect">
            <a:avLst/>
          </a:prstGeom>
        </p:spPr>
        <p:txBody>
          <a:bodyPr/>
          <a:lstStyle>
            <a:lvl1pPr marL="228600" indent="-228600">
              <a:buClr>
                <a:srgbClr val="0DB2CA"/>
              </a:buClr>
              <a:buFont typeface="Arial" panose="020B0604020202020204" pitchFamily="34" charset="0"/>
              <a:buChar char="•"/>
              <a:defRPr>
                <a:solidFill>
                  <a:srgbClr val="0C3A5C"/>
                </a:solidFill>
              </a:defRPr>
            </a:lvl1pPr>
          </a:lstStyle>
          <a:p>
            <a:pPr lvl="0"/>
            <a:r>
              <a:rPr lang="fr-FR" dirty="0" smtClean="0"/>
              <a:t>TEXTE</a:t>
            </a:r>
            <a:endParaRPr lang="fr-FR" dirty="0"/>
          </a:p>
        </p:txBody>
      </p:sp>
      <p:sp>
        <p:nvSpPr>
          <p:cNvPr id="13" name="Espace réservé du numéro de diapositive 5"/>
          <p:cNvSpPr>
            <a:spLocks noGrp="1"/>
          </p:cNvSpPr>
          <p:nvPr>
            <p:ph type="sldNum" sz="quarter" idx="4"/>
          </p:nvPr>
        </p:nvSpPr>
        <p:spPr>
          <a:xfrm>
            <a:off x="9336464" y="6356350"/>
            <a:ext cx="2743200" cy="365125"/>
          </a:xfrm>
          <a:prstGeom prst="rect">
            <a:avLst/>
          </a:prstGeom>
        </p:spPr>
        <p:txBody>
          <a:bodyPr/>
          <a:lstStyle>
            <a:lvl1pPr algn="r">
              <a:defRPr sz="1400" i="1">
                <a:solidFill>
                  <a:srgbClr val="0C3A5C"/>
                </a:solidFill>
              </a:defRPr>
            </a:lvl1pPr>
          </a:lstStyle>
          <a:p>
            <a:fld id="{630483D8-66CC-484A-9A23-D494FC9A1F6D}" type="slidenum">
              <a:rPr lang="fr-FR" smtClean="0"/>
              <a:pPr/>
              <a:t>‹N°›</a:t>
            </a:fld>
            <a:endParaRPr lang="fr-FR" dirty="0"/>
          </a:p>
        </p:txBody>
      </p:sp>
    </p:spTree>
    <p:extLst>
      <p:ext uri="{BB962C8B-B14F-4D97-AF65-F5344CB8AC3E}">
        <p14:creationId xmlns:p14="http://schemas.microsoft.com/office/powerpoint/2010/main" val="3786792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931922"/>
      </p:ext>
    </p:extLst>
  </p:cSld>
  <p:clrMap bg1="lt1" tx1="dk1" bg2="lt2" tx2="dk2" accent1="accent1" accent2="accent2" accent3="accent3" accent4="accent4" accent5="accent5" accent6="accent6" hlink="hlink" folHlink="folHlink"/>
  <p:sldLayoutIdLst>
    <p:sldLayoutId id="2147483653" r:id="rId1"/>
    <p:sldLayoutId id="2147483650" r:id="rId2"/>
    <p:sldLayoutId id="2147483649" r:id="rId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DB2CA"/>
        </a:buClr>
        <a:buFont typeface="Arial" panose="020B0604020202020204" pitchFamily="34" charset="0"/>
        <a:buChar char="•"/>
        <a:defRPr sz="2800" kern="1200">
          <a:solidFill>
            <a:srgbClr val="0C3A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à coins arrondis 8"/>
          <p:cNvSpPr/>
          <p:nvPr/>
        </p:nvSpPr>
        <p:spPr>
          <a:xfrm>
            <a:off x="1101945" y="6083017"/>
            <a:ext cx="1555530" cy="273377"/>
          </a:xfrm>
          <a:prstGeom prst="roundRect">
            <a:avLst>
              <a:gd name="adj" fmla="val 50000"/>
            </a:avLst>
          </a:prstGeom>
          <a:solidFill>
            <a:srgbClr val="C6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64405" y="1802832"/>
            <a:ext cx="10914135" cy="1754326"/>
          </a:xfrm>
          <a:prstGeom prst="rect">
            <a:avLst/>
          </a:prstGeom>
          <a:noFill/>
        </p:spPr>
        <p:txBody>
          <a:bodyPr wrap="square" rtlCol="0">
            <a:spAutoFit/>
          </a:bodyPr>
          <a:lstStyle/>
          <a:p>
            <a:pPr lvl="0" algn="ctr"/>
            <a:r>
              <a:rPr lang="fr-FR" altLang="fr-FR" sz="5400" b="1" u="sng" dirty="0">
                <a:solidFill>
                  <a:srgbClr val="0070C0"/>
                </a:solidFill>
                <a:latin typeface="Lucida Calligraphy" panose="03010101010101010101" pitchFamily="66" charset="0"/>
                <a:ea typeface="Calibri" panose="020F0502020204030204" pitchFamily="34" charset="0"/>
                <a:cs typeface="Calibri" panose="020F0502020204030204" pitchFamily="34" charset="0"/>
              </a:rPr>
              <a:t>« </a:t>
            </a:r>
            <a:r>
              <a:rPr lang="fr-FR" altLang="fr-FR" sz="5400" b="1" u="sng" dirty="0" err="1">
                <a:solidFill>
                  <a:srgbClr val="0070C0"/>
                </a:solidFill>
                <a:latin typeface="Lucida Calligraphy" panose="03010101010101010101" pitchFamily="66" charset="0"/>
                <a:ea typeface="Calibri" panose="020F0502020204030204" pitchFamily="34" charset="0"/>
                <a:cs typeface="Calibri" panose="020F0502020204030204" pitchFamily="34" charset="0"/>
              </a:rPr>
              <a:t>Aromather’Happy</a:t>
            </a:r>
            <a:r>
              <a:rPr lang="fr-FR" altLang="fr-FR" sz="5400" b="1" u="sng" dirty="0">
                <a:solidFill>
                  <a:srgbClr val="0070C0"/>
                </a:solidFill>
                <a:latin typeface="Lucida Calligraphy" panose="03010101010101010101" pitchFamily="66" charset="0"/>
                <a:ea typeface="Calibri" panose="020F0502020204030204" pitchFamily="34" charset="0"/>
                <a:cs typeface="Calibri" panose="020F0502020204030204" pitchFamily="34" charset="0"/>
              </a:rPr>
              <a:t> </a:t>
            </a:r>
            <a:endParaRPr lang="fr-FR" altLang="fr-FR" sz="5400" b="1" u="sng" dirty="0" smtClean="0">
              <a:solidFill>
                <a:srgbClr val="0070C0"/>
              </a:solidFill>
              <a:latin typeface="Lucida Calligraphy" panose="03010101010101010101" pitchFamily="66" charset="0"/>
              <a:ea typeface="Calibri" panose="020F0502020204030204" pitchFamily="34" charset="0"/>
              <a:cs typeface="Calibri" panose="020F0502020204030204" pitchFamily="34" charset="0"/>
            </a:endParaRPr>
          </a:p>
          <a:p>
            <a:pPr lvl="0" algn="ctr"/>
            <a:r>
              <a:rPr lang="fr-FR" altLang="fr-FR" sz="5400" b="1" u="sng" dirty="0" smtClean="0">
                <a:solidFill>
                  <a:srgbClr val="0070C0"/>
                </a:solidFill>
                <a:latin typeface="Lucida Calligraphy" panose="03010101010101010101" pitchFamily="66" charset="0"/>
                <a:ea typeface="Calibri" panose="020F0502020204030204" pitchFamily="34" charset="0"/>
                <a:cs typeface="Calibri" panose="020F0502020204030204" pitchFamily="34" charset="0"/>
              </a:rPr>
              <a:t>et sécurité »</a:t>
            </a:r>
            <a:r>
              <a:rPr lang="fr-FR" altLang="fr-FR" sz="5400" b="1" u="sng" dirty="0">
                <a:solidFill>
                  <a:srgbClr val="0070C0"/>
                </a:solidFill>
                <a:latin typeface="Lucida Calligraphy" panose="03010101010101010101" pitchFamily="66" charset="0"/>
                <a:ea typeface="Calibri" panose="020F0502020204030204" pitchFamily="34" charset="0"/>
                <a:cs typeface="Calibri" panose="020F0502020204030204" pitchFamily="34" charset="0"/>
              </a:rPr>
              <a:t> </a:t>
            </a:r>
            <a:endParaRPr lang="fr-FR" altLang="fr-FR" sz="5400" dirty="0">
              <a:solidFill>
                <a:srgbClr val="0070C0"/>
              </a:solidFill>
              <a:latin typeface="Lucida Calligraphy" panose="03010101010101010101" pitchFamily="66" charset="0"/>
            </a:endParaRPr>
          </a:p>
        </p:txBody>
      </p:sp>
      <p:sp>
        <p:nvSpPr>
          <p:cNvPr id="8" name="ZoneTexte 7"/>
          <p:cNvSpPr txBox="1"/>
          <p:nvPr/>
        </p:nvSpPr>
        <p:spPr>
          <a:xfrm>
            <a:off x="1228724" y="6050428"/>
            <a:ext cx="1428751" cy="338554"/>
          </a:xfrm>
          <a:prstGeom prst="rect">
            <a:avLst/>
          </a:prstGeom>
          <a:noFill/>
        </p:spPr>
        <p:txBody>
          <a:bodyPr wrap="square" rtlCol="0">
            <a:spAutoFit/>
          </a:bodyPr>
          <a:lstStyle/>
          <a:p>
            <a:r>
              <a:rPr lang="fr-FR" sz="1600" dirty="0" smtClean="0">
                <a:solidFill>
                  <a:srgbClr val="0C3A5C"/>
                </a:solidFill>
                <a:latin typeface="Trebuchet MS" panose="020B0603020202020204" pitchFamily="34" charset="0"/>
              </a:rPr>
              <a:t>13/06/2024</a:t>
            </a:r>
            <a:endParaRPr lang="fr-FR" sz="1600" dirty="0">
              <a:solidFill>
                <a:srgbClr val="0C3A5C"/>
              </a:solidFill>
              <a:latin typeface="Trebuchet MS" panose="020B0603020202020204" pitchFamily="34" charset="0"/>
            </a:endParaRPr>
          </a:p>
        </p:txBody>
      </p:sp>
      <p:pic>
        <p:nvPicPr>
          <p:cNvPr id="16" name="Imag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7475" y="383002"/>
            <a:ext cx="3241455" cy="866543"/>
          </a:xfrm>
          <a:custGeom>
            <a:avLst/>
            <a:gdLst>
              <a:gd name="connsiteX0" fmla="*/ 0 w 3855744"/>
              <a:gd name="connsiteY0" fmla="*/ 0 h 1438275"/>
              <a:gd name="connsiteX1" fmla="*/ 3855744 w 3855744"/>
              <a:gd name="connsiteY1" fmla="*/ 0 h 1438275"/>
              <a:gd name="connsiteX2" fmla="*/ 3855744 w 3855744"/>
              <a:gd name="connsiteY2" fmla="*/ 1438275 h 1438275"/>
              <a:gd name="connsiteX3" fmla="*/ 0 w 3855744"/>
              <a:gd name="connsiteY3" fmla="*/ 1438275 h 1438275"/>
            </a:gdLst>
            <a:ahLst/>
            <a:cxnLst>
              <a:cxn ang="0">
                <a:pos x="connsiteX0" y="connsiteY0"/>
              </a:cxn>
              <a:cxn ang="0">
                <a:pos x="connsiteX1" y="connsiteY1"/>
              </a:cxn>
              <a:cxn ang="0">
                <a:pos x="connsiteX2" y="connsiteY2"/>
              </a:cxn>
              <a:cxn ang="0">
                <a:pos x="connsiteX3" y="connsiteY3"/>
              </a:cxn>
            </a:cxnLst>
            <a:rect l="l" t="t" r="r" b="b"/>
            <a:pathLst>
              <a:path w="3855744" h="1438275">
                <a:moveTo>
                  <a:pt x="0" y="0"/>
                </a:moveTo>
                <a:lnTo>
                  <a:pt x="3855744" y="0"/>
                </a:lnTo>
                <a:lnTo>
                  <a:pt x="3855744" y="1438275"/>
                </a:lnTo>
                <a:lnTo>
                  <a:pt x="0" y="1438275"/>
                </a:lnTo>
                <a:close/>
              </a:path>
            </a:pathLst>
          </a:custGeom>
          <a:effectLst>
            <a:softEdge rad="31750"/>
          </a:effectLst>
        </p:spPr>
      </p:pic>
      <p:grpSp>
        <p:nvGrpSpPr>
          <p:cNvPr id="19" name="Groupe 18"/>
          <p:cNvGrpSpPr/>
          <p:nvPr/>
        </p:nvGrpSpPr>
        <p:grpSpPr>
          <a:xfrm>
            <a:off x="0" y="6638925"/>
            <a:ext cx="12192000" cy="215835"/>
            <a:chOff x="0" y="6638925"/>
            <a:chExt cx="12192000" cy="215835"/>
          </a:xfrm>
        </p:grpSpPr>
        <p:sp>
          <p:nvSpPr>
            <p:cNvPr id="18" name="Rectangle 17"/>
            <p:cNvSpPr/>
            <p:nvPr/>
          </p:nvSpPr>
          <p:spPr>
            <a:xfrm>
              <a:off x="0" y="6638925"/>
              <a:ext cx="12192000" cy="215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746935"/>
              <a:ext cx="12192000" cy="72961"/>
            </a:xfrm>
            <a:prstGeom prst="rect">
              <a:avLst/>
            </a:prstGeom>
          </p:spPr>
        </p:pic>
      </p:grpSp>
      <p:sp>
        <p:nvSpPr>
          <p:cNvPr id="20" name="Rectangle à coins arrondis 19"/>
          <p:cNvSpPr/>
          <p:nvPr/>
        </p:nvSpPr>
        <p:spPr>
          <a:xfrm rot="5400000">
            <a:off x="2096160" y="793415"/>
            <a:ext cx="720000" cy="45719"/>
          </a:xfrm>
          <a:prstGeom prst="roundRect">
            <a:avLst>
              <a:gd name="adj" fmla="val 50000"/>
            </a:avLst>
          </a:prstGeom>
          <a:solidFill>
            <a:srgbClr val="0DB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2223172482"/>
              </p:ext>
            </p:extLst>
          </p:nvPr>
        </p:nvGraphicFramePr>
        <p:xfrm>
          <a:off x="3143250" y="4182180"/>
          <a:ext cx="5577840" cy="2152519"/>
        </p:xfrm>
        <a:graphic>
          <a:graphicData uri="http://schemas.openxmlformats.org/drawingml/2006/table">
            <a:tbl>
              <a:tblPr firstRow="1" firstCol="1" bandRow="1">
                <a:tableStyleId>{5C22544A-7EE6-4342-B048-85BDC9FD1C3A}</a:tableStyleId>
              </a:tblPr>
              <a:tblGrid>
                <a:gridCol w="5577840">
                  <a:extLst>
                    <a:ext uri="{9D8B030D-6E8A-4147-A177-3AD203B41FA5}">
                      <a16:colId xmlns:a16="http://schemas.microsoft.com/office/drawing/2014/main" val="2518975172"/>
                    </a:ext>
                  </a:extLst>
                </a:gridCol>
              </a:tblGrid>
              <a:tr h="2152519">
                <a:tc>
                  <a:txBody>
                    <a:bodyPr/>
                    <a:lstStyle/>
                    <a:p>
                      <a:pPr algn="ctr">
                        <a:lnSpc>
                          <a:spcPct val="115000"/>
                        </a:lnSpc>
                        <a:spcAft>
                          <a:spcPts val="0"/>
                        </a:spcAft>
                      </a:pPr>
                      <a:endParaRPr lang="fr-FR" sz="1100" dirty="0">
                        <a:effectLst/>
                      </a:endParaRPr>
                    </a:p>
                    <a:p>
                      <a:pPr>
                        <a:lnSpc>
                          <a:spcPct val="115000"/>
                        </a:lnSpc>
                        <a:spcAft>
                          <a:spcPts val="0"/>
                        </a:spcAft>
                      </a:pPr>
                      <a:r>
                        <a:rPr lang="fr-FR" sz="2000" dirty="0">
                          <a:effectLst/>
                        </a:rPr>
                        <a:t>Présentation du CH de Cholet</a:t>
                      </a:r>
                    </a:p>
                    <a:p>
                      <a:pPr>
                        <a:lnSpc>
                          <a:spcPct val="115000"/>
                        </a:lnSpc>
                        <a:spcAft>
                          <a:spcPts val="0"/>
                        </a:spcAft>
                      </a:pPr>
                      <a:r>
                        <a:rPr lang="fr-FR" sz="2000" dirty="0">
                          <a:effectLst/>
                        </a:rPr>
                        <a:t>Historique de 2017 à ce jour</a:t>
                      </a:r>
                    </a:p>
                    <a:p>
                      <a:pPr indent="449580">
                        <a:lnSpc>
                          <a:spcPct val="115000"/>
                        </a:lnSpc>
                        <a:spcAft>
                          <a:spcPts val="0"/>
                        </a:spcAft>
                      </a:pPr>
                      <a:r>
                        <a:rPr lang="fr-FR" sz="2000" dirty="0">
                          <a:effectLst/>
                        </a:rPr>
                        <a:t>Forces</a:t>
                      </a:r>
                    </a:p>
                    <a:p>
                      <a:pPr indent="449580">
                        <a:lnSpc>
                          <a:spcPct val="115000"/>
                        </a:lnSpc>
                        <a:spcAft>
                          <a:spcPts val="0"/>
                        </a:spcAft>
                      </a:pPr>
                      <a:r>
                        <a:rPr lang="fr-FR" sz="2000" dirty="0">
                          <a:effectLst/>
                        </a:rPr>
                        <a:t>Limites</a:t>
                      </a:r>
                    </a:p>
                    <a:p>
                      <a:pPr>
                        <a:lnSpc>
                          <a:spcPct val="115000"/>
                        </a:lnSpc>
                        <a:spcAft>
                          <a:spcPts val="0"/>
                        </a:spcAft>
                      </a:pPr>
                      <a:r>
                        <a:rPr lang="fr-FR" sz="2000" dirty="0">
                          <a:effectLst/>
                        </a:rPr>
                        <a:t>Projets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874469"/>
                  </a:ext>
                </a:extLst>
              </a:tr>
            </a:tbl>
          </a:graphicData>
        </a:graphic>
      </p:graphicFrame>
    </p:spTree>
    <p:extLst>
      <p:ext uri="{BB962C8B-B14F-4D97-AF65-F5344CB8AC3E}">
        <p14:creationId xmlns:p14="http://schemas.microsoft.com/office/powerpoint/2010/main" val="4216846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9407" y="239281"/>
            <a:ext cx="10515600" cy="585543"/>
          </a:xfrm>
        </p:spPr>
        <p:txBody>
          <a:bodyPr/>
          <a:lstStyle/>
          <a:p>
            <a:r>
              <a:rPr lang="fr-FR" dirty="0" smtClean="0"/>
              <a:t>A ce jour</a:t>
            </a:r>
            <a:endParaRPr lang="fr-FR" dirty="0"/>
          </a:p>
        </p:txBody>
      </p:sp>
      <p:sp>
        <p:nvSpPr>
          <p:cNvPr id="3" name="Espace réservé du contenu 2"/>
          <p:cNvSpPr>
            <a:spLocks noGrp="1"/>
          </p:cNvSpPr>
          <p:nvPr>
            <p:ph idx="1"/>
          </p:nvPr>
        </p:nvSpPr>
        <p:spPr>
          <a:xfrm>
            <a:off x="489407" y="824824"/>
            <a:ext cx="10515600" cy="5413605"/>
          </a:xfrm>
        </p:spPr>
        <p:txBody>
          <a:bodyPr/>
          <a:lstStyle/>
          <a:p>
            <a:r>
              <a:rPr lang="fr-FR" dirty="0"/>
              <a:t>Achat d’un parc homogène de diffuseurs </a:t>
            </a:r>
          </a:p>
          <a:p>
            <a:pPr lvl="0"/>
            <a:r>
              <a:rPr lang="fr-FR" dirty="0" smtClean="0"/>
              <a:t>Ecriture des Fiches </a:t>
            </a:r>
            <a:r>
              <a:rPr lang="fr-FR" dirty="0"/>
              <a:t>techniques </a:t>
            </a:r>
            <a:r>
              <a:rPr lang="fr-FR" dirty="0" smtClean="0"/>
              <a:t>monographies </a:t>
            </a:r>
            <a:r>
              <a:rPr lang="fr-FR" dirty="0"/>
              <a:t>des huiles </a:t>
            </a:r>
            <a:r>
              <a:rPr lang="fr-FR" dirty="0" smtClean="0"/>
              <a:t>référencées</a:t>
            </a:r>
            <a:endParaRPr lang="fr-FR" sz="3600" dirty="0"/>
          </a:p>
          <a:p>
            <a:pPr lvl="0"/>
            <a:r>
              <a:rPr lang="fr-FR" dirty="0"/>
              <a:t>Projet de prescription via le </a:t>
            </a:r>
            <a:r>
              <a:rPr lang="fr-FR" dirty="0" smtClean="0"/>
              <a:t>logiciel de prescriptions médicales</a:t>
            </a:r>
            <a:endParaRPr lang="fr-FR" sz="3600" dirty="0"/>
          </a:p>
          <a:p>
            <a:pPr lvl="0"/>
            <a:r>
              <a:rPr lang="fr-FR" dirty="0" smtClean="0"/>
              <a:t>Communication</a:t>
            </a:r>
            <a:r>
              <a:rPr lang="fr-FR" dirty="0"/>
              <a:t> :</a:t>
            </a:r>
            <a:endParaRPr lang="fr-FR" sz="3600" dirty="0"/>
          </a:p>
          <a:p>
            <a:pPr lvl="1"/>
            <a:r>
              <a:rPr lang="fr-FR" dirty="0" smtClean="0"/>
              <a:t>Journée de sensibilisation en 2023</a:t>
            </a:r>
          </a:p>
          <a:p>
            <a:pPr lvl="1"/>
            <a:r>
              <a:rPr lang="fr-FR" dirty="0" smtClean="0"/>
              <a:t>Article flash info institutionnel</a:t>
            </a:r>
            <a:endParaRPr lang="fr-FR" sz="3200" dirty="0"/>
          </a:p>
          <a:p>
            <a:pPr lvl="1"/>
            <a:r>
              <a:rPr lang="fr-FR" dirty="0"/>
              <a:t>Réunion </a:t>
            </a:r>
            <a:r>
              <a:rPr lang="fr-FR" dirty="0" smtClean="0"/>
              <a:t>cadres</a:t>
            </a:r>
            <a:endParaRPr lang="fr-FR" sz="3200" dirty="0"/>
          </a:p>
          <a:p>
            <a:pPr lvl="1"/>
            <a:r>
              <a:rPr lang="fr-FR" dirty="0" smtClean="0"/>
              <a:t>CSIRMT</a:t>
            </a:r>
            <a:endParaRPr lang="fr-FR" sz="3200" dirty="0"/>
          </a:p>
          <a:p>
            <a:pPr lvl="1"/>
            <a:r>
              <a:rPr lang="fr-FR" dirty="0" smtClean="0"/>
              <a:t>CME</a:t>
            </a:r>
            <a:r>
              <a:rPr lang="fr-FR" sz="3200" dirty="0" smtClean="0"/>
              <a:t> </a:t>
            </a:r>
            <a:endParaRPr lang="fr-FR" sz="3200" dirty="0"/>
          </a:p>
          <a:p>
            <a:pPr lvl="0"/>
            <a:r>
              <a:rPr lang="fr-FR" dirty="0"/>
              <a:t>Support de communication et information</a:t>
            </a:r>
            <a:endParaRPr lang="fr-FR" sz="3600" dirty="0"/>
          </a:p>
          <a:p>
            <a:pPr lvl="1"/>
            <a:r>
              <a:rPr lang="fr-FR" dirty="0"/>
              <a:t>Affiche en cours.</a:t>
            </a:r>
            <a:endParaRPr lang="fr-FR" sz="3200"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10</a:t>
            </a:fld>
            <a:endParaRPr lang="fr-FR" dirty="0"/>
          </a:p>
        </p:txBody>
      </p:sp>
      <p:pic>
        <p:nvPicPr>
          <p:cNvPr id="5" name="Image 4"/>
          <p:cNvPicPr>
            <a:picLocks noChangeAspect="1"/>
          </p:cNvPicPr>
          <p:nvPr/>
        </p:nvPicPr>
        <p:blipFill>
          <a:blip r:embed="rId2"/>
          <a:stretch>
            <a:fillRect/>
          </a:stretch>
        </p:blipFill>
        <p:spPr>
          <a:xfrm>
            <a:off x="8300691" y="2738524"/>
            <a:ext cx="1732771" cy="1695904"/>
          </a:xfrm>
          <a:prstGeom prst="rect">
            <a:avLst/>
          </a:prstGeom>
        </p:spPr>
      </p:pic>
    </p:spTree>
    <p:extLst>
      <p:ext uri="{BB962C8B-B14F-4D97-AF65-F5344CB8AC3E}">
        <p14:creationId xmlns:p14="http://schemas.microsoft.com/office/powerpoint/2010/main" val="661909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Nos Limites</a:t>
            </a:r>
            <a:endParaRPr lang="fr-FR" dirty="0"/>
          </a:p>
        </p:txBody>
      </p:sp>
      <p:sp>
        <p:nvSpPr>
          <p:cNvPr id="3" name="Espace réservé du contenu 2"/>
          <p:cNvSpPr>
            <a:spLocks noGrp="1"/>
          </p:cNvSpPr>
          <p:nvPr>
            <p:ph idx="1"/>
          </p:nvPr>
        </p:nvSpPr>
        <p:spPr/>
        <p:txBody>
          <a:bodyPr/>
          <a:lstStyle/>
          <a:p>
            <a:r>
              <a:rPr lang="fr-FR" dirty="0"/>
              <a:t>Préparation magistrale à la Pharmacie : </a:t>
            </a:r>
            <a:endParaRPr lang="fr-FR" dirty="0" smtClean="0"/>
          </a:p>
          <a:p>
            <a:pPr lvl="1"/>
            <a:r>
              <a:rPr lang="fr-FR" dirty="0" smtClean="0"/>
              <a:t>pas </a:t>
            </a:r>
            <a:r>
              <a:rPr lang="fr-FR" dirty="0"/>
              <a:t>de possibilité à ce jour car problématique RH et de structure</a:t>
            </a:r>
            <a:r>
              <a:rPr lang="fr-FR" dirty="0" smtClean="0"/>
              <a:t>.</a:t>
            </a:r>
          </a:p>
          <a:p>
            <a:pPr marL="457200" lvl="1" indent="0">
              <a:buNone/>
            </a:pPr>
            <a:endParaRPr lang="fr-FR" dirty="0"/>
          </a:p>
          <a:p>
            <a:r>
              <a:rPr lang="fr-FR" dirty="0"/>
              <a:t>1 seul professionnel avec formation approfondi, </a:t>
            </a:r>
            <a:endParaRPr lang="fr-FR" dirty="0" smtClean="0"/>
          </a:p>
          <a:p>
            <a:pPr lvl="1"/>
            <a:r>
              <a:rPr lang="fr-FR" dirty="0" smtClean="0"/>
              <a:t>nécessité </a:t>
            </a:r>
            <a:r>
              <a:rPr lang="fr-FR" dirty="0"/>
              <a:t>de DU Aromathérapie pour développer le projet.</a:t>
            </a:r>
          </a:p>
          <a:p>
            <a:pPr marL="0" indent="0">
              <a:buNone/>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11</a:t>
            </a:fld>
            <a:endParaRPr lang="fr-FR" dirty="0"/>
          </a:p>
        </p:txBody>
      </p:sp>
      <p:pic>
        <p:nvPicPr>
          <p:cNvPr id="5" name="Image 4"/>
          <p:cNvPicPr>
            <a:picLocks noChangeAspect="1"/>
          </p:cNvPicPr>
          <p:nvPr/>
        </p:nvPicPr>
        <p:blipFill>
          <a:blip r:embed="rId2"/>
          <a:stretch>
            <a:fillRect/>
          </a:stretch>
        </p:blipFill>
        <p:spPr>
          <a:xfrm>
            <a:off x="3683494" y="3928481"/>
            <a:ext cx="2618869" cy="1624421"/>
          </a:xfrm>
          <a:prstGeom prst="rect">
            <a:avLst/>
          </a:prstGeom>
          <a:ln>
            <a:solidFill>
              <a:schemeClr val="tx1"/>
            </a:solidFill>
          </a:ln>
        </p:spPr>
      </p:pic>
    </p:spTree>
    <p:extLst>
      <p:ext uri="{BB962C8B-B14F-4D97-AF65-F5344CB8AC3E}">
        <p14:creationId xmlns:p14="http://schemas.microsoft.com/office/powerpoint/2010/main" val="156698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Nos Projets</a:t>
            </a:r>
            <a:endParaRPr lang="fr-FR" dirty="0"/>
          </a:p>
        </p:txBody>
      </p:sp>
      <p:sp>
        <p:nvSpPr>
          <p:cNvPr id="3" name="Espace réservé du contenu 2"/>
          <p:cNvSpPr>
            <a:spLocks noGrp="1"/>
          </p:cNvSpPr>
          <p:nvPr>
            <p:ph idx="1"/>
          </p:nvPr>
        </p:nvSpPr>
        <p:spPr>
          <a:xfrm>
            <a:off x="489407" y="1269206"/>
            <a:ext cx="10515600" cy="5087143"/>
          </a:xfrm>
        </p:spPr>
        <p:txBody>
          <a:bodyPr/>
          <a:lstStyle/>
          <a:p>
            <a:r>
              <a:rPr lang="fr-FR" dirty="0" smtClean="0"/>
              <a:t>Présenter et accompagner l’utilisation des huiles essentielles aux professionnels du CH</a:t>
            </a:r>
          </a:p>
          <a:p>
            <a:r>
              <a:rPr lang="fr-FR" dirty="0" smtClean="0"/>
              <a:t>Constituer </a:t>
            </a:r>
            <a:r>
              <a:rPr lang="fr-FR" dirty="0"/>
              <a:t>un groupe institutionnel « Huiles Essentielles » avec des référents huiles essentielles par service (référents formés aux niveaux 1 et 2). </a:t>
            </a:r>
            <a:endParaRPr lang="fr-FR" dirty="0" smtClean="0"/>
          </a:p>
          <a:p>
            <a:pPr lvl="1"/>
            <a:r>
              <a:rPr lang="fr-FR" dirty="0" smtClean="0"/>
              <a:t>Ces </a:t>
            </a:r>
            <a:r>
              <a:rPr lang="fr-FR" dirty="0"/>
              <a:t>référents auront pour missions d’accompagner leurs pairs dans la mise en œuvre des procédures et protocoles</a:t>
            </a:r>
            <a:r>
              <a:rPr lang="fr-FR" dirty="0" smtClean="0"/>
              <a:t>.</a:t>
            </a:r>
          </a:p>
          <a:p>
            <a:pPr marL="0" indent="0">
              <a:buNone/>
            </a:pPr>
            <a:endParaRPr lang="fr-FR" dirty="0"/>
          </a:p>
          <a:p>
            <a:r>
              <a:rPr lang="fr-FR" dirty="0"/>
              <a:t>Volonté DSQPP d’en faire une instance ou émanation d’une instance</a:t>
            </a:r>
            <a:r>
              <a:rPr lang="fr-FR" dirty="0" smtClean="0"/>
              <a:t>.</a:t>
            </a:r>
          </a:p>
          <a:p>
            <a:r>
              <a:rPr lang="fr-FR" dirty="0" smtClean="0"/>
              <a:t>Projet </a:t>
            </a:r>
            <a:r>
              <a:rPr lang="fr-FR" dirty="0"/>
              <a:t>DU Aromathérapie</a:t>
            </a:r>
            <a:r>
              <a:rPr lang="fr-FR" dirty="0" smtClean="0"/>
              <a:t>.</a:t>
            </a:r>
          </a:p>
          <a:p>
            <a:r>
              <a:rPr lang="fr-FR" dirty="0" smtClean="0"/>
              <a:t>Un travail de recherche clinique à l’échelle du GHT?</a:t>
            </a:r>
            <a:endParaRPr lang="fr-FR" dirty="0"/>
          </a:p>
          <a:p>
            <a:endParaRPr lang="fr-FR" dirty="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12</a:t>
            </a:fld>
            <a:endParaRPr lang="fr-FR" dirty="0"/>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8747906" y="3803507"/>
            <a:ext cx="1019549" cy="884871"/>
          </a:xfrm>
          <a:prstGeom prst="rect">
            <a:avLst/>
          </a:prstGeom>
        </p:spPr>
      </p:pic>
    </p:spTree>
    <p:extLst>
      <p:ext uri="{BB962C8B-B14F-4D97-AF65-F5344CB8AC3E}">
        <p14:creationId xmlns:p14="http://schemas.microsoft.com/office/powerpoint/2010/main" val="1174541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conclure</a:t>
            </a:r>
            <a:endParaRPr lang="fr-FR" dirty="0"/>
          </a:p>
        </p:txBody>
      </p:sp>
      <p:sp>
        <p:nvSpPr>
          <p:cNvPr id="3" name="Espace réservé du contenu 2"/>
          <p:cNvSpPr>
            <a:spLocks noGrp="1"/>
          </p:cNvSpPr>
          <p:nvPr>
            <p:ph idx="1"/>
          </p:nvPr>
        </p:nvSpPr>
        <p:spPr>
          <a:xfrm>
            <a:off x="489407" y="1170054"/>
            <a:ext cx="10515600" cy="4734484"/>
          </a:xfrm>
        </p:spPr>
        <p:txBody>
          <a:bodyPr/>
          <a:lstStyle/>
          <a:p>
            <a:r>
              <a:rPr lang="fr-FR" dirty="0"/>
              <a:t>Un projet qui nous anime mais </a:t>
            </a:r>
            <a:r>
              <a:rPr lang="fr-FR" dirty="0" smtClean="0"/>
              <a:t>jalonné </a:t>
            </a:r>
            <a:r>
              <a:rPr lang="fr-FR" dirty="0"/>
              <a:t>d’avancées et </a:t>
            </a:r>
            <a:r>
              <a:rPr lang="fr-FR" dirty="0" smtClean="0"/>
              <a:t>de </a:t>
            </a:r>
            <a:r>
              <a:rPr lang="fr-FR" dirty="0"/>
              <a:t>retours en </a:t>
            </a:r>
            <a:r>
              <a:rPr lang="fr-FR" dirty="0" smtClean="0"/>
              <a:t>arrière.</a:t>
            </a:r>
          </a:p>
          <a:p>
            <a:pPr marL="0" indent="0">
              <a:buNone/>
            </a:pPr>
            <a:endParaRPr lang="fr-FR" dirty="0"/>
          </a:p>
          <a:p>
            <a:r>
              <a:rPr lang="fr-FR" dirty="0"/>
              <a:t>La mise en œuvre d’un tel projet </a:t>
            </a:r>
            <a:r>
              <a:rPr lang="fr-FR" dirty="0" smtClean="0"/>
              <a:t>« embarque » </a:t>
            </a:r>
            <a:r>
              <a:rPr lang="fr-FR" dirty="0"/>
              <a:t>l’ensemble des services de l’établissement (soins, logistiques, </a:t>
            </a:r>
            <a:r>
              <a:rPr lang="fr-FR" dirty="0" smtClean="0"/>
              <a:t>achats, pharmacie, …) </a:t>
            </a:r>
            <a:r>
              <a:rPr lang="fr-FR" dirty="0"/>
              <a:t>et implique un réel engagement de tous pour la réussite du projet</a:t>
            </a:r>
            <a:r>
              <a:rPr lang="fr-FR" dirty="0" smtClean="0"/>
              <a:t>.</a:t>
            </a:r>
          </a:p>
          <a:p>
            <a:pPr marL="0" indent="0">
              <a:buNone/>
            </a:pPr>
            <a:endParaRPr lang="fr-FR" dirty="0"/>
          </a:p>
          <a:p>
            <a:r>
              <a:rPr lang="fr-FR" dirty="0"/>
              <a:t>L’expertise de professionnels ou établissements tels que l’ESBV nous est précieuse. Il faut savoir s’entourer et se saisir des expertises extérieures pour construire le projet et accompagner sa mise en œuvre.</a:t>
            </a:r>
          </a:p>
          <a:p>
            <a:endParaRPr lang="fr-FR" dirty="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13</a:t>
            </a:fld>
            <a:endParaRPr lang="fr-FR" dirty="0"/>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9459018" y="1788276"/>
            <a:ext cx="971550" cy="571500"/>
          </a:xfrm>
          <a:prstGeom prst="rect">
            <a:avLst/>
          </a:prstGeom>
        </p:spPr>
      </p:pic>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1768446" y="3707217"/>
            <a:ext cx="1057275" cy="657225"/>
          </a:xfrm>
          <a:prstGeom prst="rect">
            <a:avLst/>
          </a:prstGeom>
        </p:spPr>
      </p:pic>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6620740" y="5614025"/>
            <a:ext cx="1028700" cy="581025"/>
          </a:xfrm>
          <a:prstGeom prst="rect">
            <a:avLst/>
          </a:prstGeom>
        </p:spPr>
      </p:pic>
    </p:spTree>
    <p:extLst>
      <p:ext uri="{BB962C8B-B14F-4D97-AF65-F5344CB8AC3E}">
        <p14:creationId xmlns:p14="http://schemas.microsoft.com/office/powerpoint/2010/main" val="3590209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endParaRPr lang="fr-FR" dirty="0" smtClean="0"/>
          </a:p>
          <a:p>
            <a:pPr marL="0" indent="0" algn="ctr">
              <a:buNone/>
            </a:pPr>
            <a:r>
              <a:rPr lang="fr-FR" sz="6000" dirty="0" smtClean="0">
                <a:latin typeface="Lucida Handwriting" panose="03010101010101010101" pitchFamily="66" charset="0"/>
              </a:rPr>
              <a:t>Merci de votre attention!</a:t>
            </a:r>
            <a:endParaRPr lang="fr-FR" sz="6000" dirty="0">
              <a:latin typeface="Lucida Handwriting" panose="03010101010101010101" pitchFamily="66" charset="0"/>
            </a:endParaRPr>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14</a:t>
            </a:fld>
            <a:endParaRPr lang="fr-FR" dirty="0"/>
          </a:p>
        </p:txBody>
      </p:sp>
      <p:pic>
        <p:nvPicPr>
          <p:cNvPr id="5" name="Image 4" descr="7082157-Aromathera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0186" y="3619822"/>
            <a:ext cx="4566534" cy="2640559"/>
          </a:xfrm>
          <a:prstGeom prst="rect">
            <a:avLst/>
          </a:prstGeom>
        </p:spPr>
      </p:pic>
    </p:spTree>
    <p:extLst>
      <p:ext uri="{BB962C8B-B14F-4D97-AF65-F5344CB8AC3E}">
        <p14:creationId xmlns:p14="http://schemas.microsoft.com/office/powerpoint/2010/main" val="1031651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9407" y="283784"/>
            <a:ext cx="10515600" cy="443329"/>
          </a:xfrm>
        </p:spPr>
        <p:txBody>
          <a:bodyPr>
            <a:normAutofit fontScale="90000"/>
          </a:bodyPr>
          <a:lstStyle/>
          <a:p>
            <a:r>
              <a:rPr lang="fr-FR" b="1" u="sng" dirty="0"/>
              <a:t>Présentation du CH de CHOLET</a:t>
            </a:r>
            <a:r>
              <a:rPr lang="fr-FR" dirty="0"/>
              <a:t/>
            </a:r>
            <a:br>
              <a:rPr lang="fr-FR" dirty="0"/>
            </a:br>
            <a:endParaRPr lang="fr-FR" dirty="0"/>
          </a:p>
        </p:txBody>
      </p:sp>
      <p:sp>
        <p:nvSpPr>
          <p:cNvPr id="3" name="Espace réservé du contenu 2"/>
          <p:cNvSpPr>
            <a:spLocks noGrp="1"/>
          </p:cNvSpPr>
          <p:nvPr>
            <p:ph idx="1"/>
          </p:nvPr>
        </p:nvSpPr>
        <p:spPr>
          <a:xfrm>
            <a:off x="489407" y="697355"/>
            <a:ext cx="10515600" cy="5472709"/>
          </a:xfrm>
        </p:spPr>
        <p:txBody>
          <a:bodyPr/>
          <a:lstStyle/>
          <a:p>
            <a:r>
              <a:rPr lang="fr-FR" dirty="0" smtClean="0"/>
              <a:t>un </a:t>
            </a:r>
            <a:r>
              <a:rPr lang="fr-FR" dirty="0"/>
              <a:t>bassin de population de plus de 250 000 habitants. </a:t>
            </a:r>
          </a:p>
          <a:p>
            <a:r>
              <a:rPr lang="fr-FR" b="1" dirty="0" smtClean="0"/>
              <a:t>633 </a:t>
            </a:r>
            <a:r>
              <a:rPr lang="fr-FR" b="1" dirty="0"/>
              <a:t>lits</a:t>
            </a:r>
            <a:r>
              <a:rPr lang="fr-FR" dirty="0"/>
              <a:t> et </a:t>
            </a:r>
            <a:r>
              <a:rPr lang="fr-FR" b="1" dirty="0"/>
              <a:t>158 places</a:t>
            </a:r>
            <a:r>
              <a:rPr lang="fr-FR" dirty="0"/>
              <a:t> </a:t>
            </a:r>
            <a:endParaRPr lang="fr-FR" dirty="0" smtClean="0"/>
          </a:p>
          <a:p>
            <a:r>
              <a:rPr lang="fr-FR" dirty="0" smtClean="0"/>
              <a:t>2344 professionnels</a:t>
            </a:r>
            <a:endParaRPr lang="fr-FR" dirty="0"/>
          </a:p>
          <a:p>
            <a:r>
              <a:rPr lang="fr-FR" dirty="0" smtClean="0"/>
              <a:t>5 </a:t>
            </a:r>
            <a:r>
              <a:rPr lang="fr-FR" dirty="0"/>
              <a:t>pôles d’activités :</a:t>
            </a:r>
          </a:p>
          <a:p>
            <a:pPr lvl="1"/>
            <a:r>
              <a:rPr lang="fr-FR" dirty="0" smtClean="0"/>
              <a:t>Interventionnel et soins aigus</a:t>
            </a:r>
            <a:endParaRPr lang="fr-FR" dirty="0"/>
          </a:p>
          <a:p>
            <a:pPr lvl="1"/>
            <a:r>
              <a:rPr lang="fr-FR" dirty="0" smtClean="0"/>
              <a:t>Médico technique</a:t>
            </a:r>
          </a:p>
          <a:p>
            <a:pPr lvl="1"/>
            <a:r>
              <a:rPr lang="fr-FR" dirty="0" smtClean="0"/>
              <a:t>Spécialités médicales</a:t>
            </a:r>
          </a:p>
          <a:p>
            <a:pPr lvl="1"/>
            <a:r>
              <a:rPr lang="fr-FR" dirty="0" smtClean="0"/>
              <a:t>Santé mentale </a:t>
            </a:r>
          </a:p>
          <a:p>
            <a:pPr lvl="1"/>
            <a:r>
              <a:rPr lang="fr-FR" dirty="0" smtClean="0"/>
              <a:t>Réadaptation gériatrie</a:t>
            </a:r>
          </a:p>
          <a:p>
            <a:pPr lvl="1"/>
            <a:r>
              <a:rPr lang="fr-FR" dirty="0" smtClean="0"/>
              <a:t>Missions transversales</a:t>
            </a:r>
            <a:endParaRPr lang="fr-FR" dirty="0"/>
          </a:p>
          <a:p>
            <a:r>
              <a:rPr lang="fr-FR" dirty="0"/>
              <a:t>Des huiles au CH depuis </a:t>
            </a:r>
            <a:r>
              <a:rPr lang="fr-FR" dirty="0" smtClean="0"/>
              <a:t>plus de 30 ans</a:t>
            </a:r>
          </a:p>
          <a:p>
            <a:pPr lvl="1"/>
            <a:r>
              <a:rPr lang="fr-FR" dirty="0" smtClean="0"/>
              <a:t>EUCALYPTUS GLOBULUS, </a:t>
            </a:r>
            <a:r>
              <a:rPr lang="fr-FR" dirty="0"/>
              <a:t>MENTHE POIVREE, ORANGE DOUCE, LAVANDE</a:t>
            </a:r>
            <a:endParaRPr lang="fr-FR" dirty="0">
              <a:latin typeface="Trebuchet MS" panose="020B0603020202020204" pitchFamily="34" charset="0"/>
            </a:endParaRPr>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2</a:t>
            </a:fld>
            <a:endParaRPr lang="fr-FR" dirty="0"/>
          </a:p>
        </p:txBody>
      </p:sp>
      <p:pic>
        <p:nvPicPr>
          <p:cNvPr id="5" name="Image 4"/>
          <p:cNvPicPr>
            <a:picLocks noChangeAspect="1"/>
          </p:cNvPicPr>
          <p:nvPr/>
        </p:nvPicPr>
        <p:blipFill>
          <a:blip r:embed="rId2"/>
          <a:stretch>
            <a:fillRect/>
          </a:stretch>
        </p:blipFill>
        <p:spPr>
          <a:xfrm>
            <a:off x="6302428" y="1845424"/>
            <a:ext cx="3681157" cy="2784653"/>
          </a:xfrm>
          <a:prstGeom prst="rect">
            <a:avLst/>
          </a:prstGeom>
        </p:spPr>
      </p:pic>
    </p:spTree>
    <p:extLst>
      <p:ext uri="{BB962C8B-B14F-4D97-AF65-F5344CB8AC3E}">
        <p14:creationId xmlns:p14="http://schemas.microsoft.com/office/powerpoint/2010/main" val="394748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Historique de 2017 à ce jour</a:t>
            </a:r>
            <a:r>
              <a:rPr lang="fr-FR" dirty="0"/>
              <a:t/>
            </a:r>
            <a:br>
              <a:rPr lang="fr-FR" dirty="0"/>
            </a:br>
            <a:endParaRPr lang="fr-FR" dirty="0"/>
          </a:p>
        </p:txBody>
      </p:sp>
      <p:sp>
        <p:nvSpPr>
          <p:cNvPr id="3" name="Espace réservé du contenu 2"/>
          <p:cNvSpPr>
            <a:spLocks noGrp="1"/>
          </p:cNvSpPr>
          <p:nvPr>
            <p:ph idx="1"/>
          </p:nvPr>
        </p:nvSpPr>
        <p:spPr>
          <a:xfrm>
            <a:off x="489407" y="807732"/>
            <a:ext cx="10515600" cy="4734484"/>
          </a:xfrm>
        </p:spPr>
        <p:txBody>
          <a:bodyPr/>
          <a:lstStyle/>
          <a:p>
            <a:endParaRPr lang="fr-FR" dirty="0" smtClean="0"/>
          </a:p>
          <a:p>
            <a:r>
              <a:rPr lang="fr-FR" dirty="0" smtClean="0"/>
              <a:t>Plusieurs </a:t>
            </a:r>
            <a:r>
              <a:rPr lang="fr-FR" dirty="0"/>
              <a:t>projets par service selon les appétences des professionnels</a:t>
            </a:r>
            <a:endParaRPr lang="fr-FR" sz="3600" dirty="0"/>
          </a:p>
          <a:p>
            <a:r>
              <a:rPr lang="fr-FR" dirty="0" smtClean="0"/>
              <a:t>Objectifs </a:t>
            </a:r>
            <a:r>
              <a:rPr lang="fr-FR" dirty="0"/>
              <a:t>communs :</a:t>
            </a:r>
            <a:endParaRPr lang="fr-FR" sz="3600" dirty="0"/>
          </a:p>
          <a:p>
            <a:pPr lvl="1"/>
            <a:r>
              <a:rPr lang="fr-FR" dirty="0"/>
              <a:t>Développer les soins de supports</a:t>
            </a:r>
            <a:endParaRPr lang="fr-FR" sz="3200" dirty="0"/>
          </a:p>
          <a:p>
            <a:pPr lvl="1"/>
            <a:r>
              <a:rPr lang="fr-FR" dirty="0"/>
              <a:t>Développer les alternatives non médicamenteuses</a:t>
            </a:r>
            <a:endParaRPr lang="fr-FR" sz="3200" dirty="0"/>
          </a:p>
          <a:p>
            <a:pPr lvl="1"/>
            <a:r>
              <a:rPr lang="fr-FR" dirty="0"/>
              <a:t>Apporter du bien être</a:t>
            </a:r>
            <a:endParaRPr lang="fr-FR" sz="3200" dirty="0"/>
          </a:p>
          <a:p>
            <a:r>
              <a:rPr lang="fr-FR" dirty="0"/>
              <a:t>Une formation institutionnelle </a:t>
            </a:r>
            <a:r>
              <a:rPr lang="fr-FR" dirty="0" smtClean="0"/>
              <a:t>dispensée </a:t>
            </a:r>
            <a:r>
              <a:rPr lang="fr-FR" dirty="0"/>
              <a:t>par </a:t>
            </a:r>
            <a:r>
              <a:rPr lang="fr-FR" dirty="0" smtClean="0"/>
              <a:t>une aide-soignante du </a:t>
            </a:r>
            <a:r>
              <a:rPr lang="fr-FR" dirty="0"/>
              <a:t>bloc </a:t>
            </a:r>
            <a:r>
              <a:rPr lang="fr-FR" dirty="0" smtClean="0"/>
              <a:t>opératoire depuis 2018, formateur en </a:t>
            </a:r>
            <a:r>
              <a:rPr lang="fr-FR" dirty="0" smtClean="0"/>
              <a:t>aromathérapie.</a:t>
            </a:r>
            <a:endParaRPr lang="fr-FR" sz="3600" dirty="0"/>
          </a:p>
          <a:p>
            <a:r>
              <a:rPr lang="fr-FR" dirty="0"/>
              <a:t>Une volonté des cadres de sécuriser et d’uniformiser les pratiques </a:t>
            </a:r>
            <a:endParaRPr lang="fr-FR" dirty="0" smtClean="0"/>
          </a:p>
          <a:p>
            <a:pPr lvl="1"/>
            <a:r>
              <a:rPr lang="fr-FR" dirty="0" smtClean="0"/>
              <a:t>création </a:t>
            </a:r>
            <a:r>
              <a:rPr lang="fr-FR" dirty="0"/>
              <a:t>d’un COPIL sur l’utilisation des Huiles Essentielles en octobre </a:t>
            </a:r>
            <a:r>
              <a:rPr lang="fr-FR" dirty="0" smtClean="0"/>
              <a:t>2018</a:t>
            </a:r>
          </a:p>
          <a:p>
            <a:pPr lvl="1"/>
            <a:endParaRPr lang="fr-FR" b="1" u="sng" dirty="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3</a:t>
            </a:fld>
            <a:endParaRPr lang="fr-FR" dirty="0"/>
          </a:p>
        </p:txBody>
      </p:sp>
      <p:pic>
        <p:nvPicPr>
          <p:cNvPr id="5" name="Image 4"/>
          <p:cNvPicPr>
            <a:picLocks noChangeAspect="1"/>
          </p:cNvPicPr>
          <p:nvPr/>
        </p:nvPicPr>
        <p:blipFill>
          <a:blip r:embed="rId2"/>
          <a:stretch>
            <a:fillRect/>
          </a:stretch>
        </p:blipFill>
        <p:spPr>
          <a:xfrm>
            <a:off x="8458979" y="1955743"/>
            <a:ext cx="1990725" cy="1466850"/>
          </a:xfrm>
          <a:prstGeom prst="rect">
            <a:avLst/>
          </a:prstGeom>
        </p:spPr>
      </p:pic>
    </p:spTree>
    <p:extLst>
      <p:ext uri="{BB962C8B-B14F-4D97-AF65-F5344CB8AC3E}">
        <p14:creationId xmlns:p14="http://schemas.microsoft.com/office/powerpoint/2010/main" val="831795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9407" y="283784"/>
            <a:ext cx="10515600" cy="562250"/>
          </a:xfrm>
        </p:spPr>
        <p:txBody>
          <a:bodyPr/>
          <a:lstStyle/>
          <a:p>
            <a:r>
              <a:rPr lang="fr-FR" b="1" u="sng" dirty="0"/>
              <a:t>Historique de 2017 à ce jour</a:t>
            </a:r>
            <a:endParaRPr lang="fr-FR" dirty="0"/>
          </a:p>
        </p:txBody>
      </p:sp>
      <p:sp>
        <p:nvSpPr>
          <p:cNvPr id="3" name="Espace réservé du contenu 2"/>
          <p:cNvSpPr>
            <a:spLocks noGrp="1"/>
          </p:cNvSpPr>
          <p:nvPr>
            <p:ph idx="1"/>
          </p:nvPr>
        </p:nvSpPr>
        <p:spPr>
          <a:xfrm>
            <a:off x="489407" y="824824"/>
            <a:ext cx="10515600" cy="4926496"/>
          </a:xfrm>
        </p:spPr>
        <p:txBody>
          <a:bodyPr/>
          <a:lstStyle/>
          <a:p>
            <a:pPr marL="457200" lvl="1" indent="0">
              <a:buNone/>
            </a:pPr>
            <a:r>
              <a:rPr lang="fr-FR" sz="2800" b="1" u="sng" dirty="0">
                <a:solidFill>
                  <a:srgbClr val="0C3A5C"/>
                </a:solidFill>
              </a:rPr>
              <a:t>Objectifs du COPIL : </a:t>
            </a:r>
          </a:p>
          <a:p>
            <a:pPr lvl="0"/>
            <a:r>
              <a:rPr lang="fr-FR" dirty="0"/>
              <a:t>Analyser l’existant</a:t>
            </a:r>
            <a:endParaRPr lang="fr-FR" sz="3600" dirty="0"/>
          </a:p>
          <a:p>
            <a:pPr lvl="0"/>
            <a:r>
              <a:rPr lang="fr-FR" dirty="0"/>
              <a:t>Sécuriser et harmoniser </a:t>
            </a:r>
          </a:p>
          <a:p>
            <a:pPr lvl="0"/>
            <a:r>
              <a:rPr lang="fr-FR" dirty="0"/>
              <a:t>Communiquer</a:t>
            </a:r>
          </a:p>
          <a:p>
            <a:pPr lvl="0"/>
            <a:endParaRPr lang="fr-FR" sz="800" dirty="0"/>
          </a:p>
          <a:p>
            <a:pPr marL="0" indent="0">
              <a:buNone/>
            </a:pPr>
            <a:r>
              <a:rPr lang="fr-FR" b="1" dirty="0"/>
              <a:t>     </a:t>
            </a:r>
            <a:r>
              <a:rPr lang="fr-FR" b="1" u="sng" dirty="0"/>
              <a:t>Les moyens mis en place</a:t>
            </a:r>
            <a:endParaRPr lang="fr-FR" sz="3600" dirty="0"/>
          </a:p>
          <a:p>
            <a:pPr lvl="0"/>
            <a:r>
              <a:rPr lang="fr-FR" dirty="0"/>
              <a:t>Enquête institutionnelle d’envergure en décembre 2018 sur tous les services et tous les métiers: « les HE et vous » 2200 questionnaires</a:t>
            </a:r>
            <a:endParaRPr lang="fr-FR" sz="3200" dirty="0"/>
          </a:p>
          <a:p>
            <a:pPr lvl="0"/>
            <a:r>
              <a:rPr lang="fr-FR" dirty="0" smtClean="0"/>
              <a:t>La </a:t>
            </a:r>
            <a:r>
              <a:rPr lang="fr-FR" dirty="0"/>
              <a:t>formation des membres du COPIL en décembre 2018 par </a:t>
            </a:r>
            <a:r>
              <a:rPr lang="fr-FR" dirty="0" smtClean="0"/>
              <a:t>le formateur institutionnel et </a:t>
            </a:r>
            <a:r>
              <a:rPr lang="fr-FR" dirty="0"/>
              <a:t>le </a:t>
            </a:r>
            <a:r>
              <a:rPr lang="fr-FR" dirty="0" smtClean="0"/>
              <a:t>délégué de notre fournisseur en huile essentielle</a:t>
            </a:r>
            <a:endParaRPr lang="fr-FR" dirty="0"/>
          </a:p>
          <a:p>
            <a:endParaRPr lang="fr-FR" dirty="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4</a:t>
            </a:fld>
            <a:endParaRPr lang="fr-FR" dirty="0"/>
          </a:p>
        </p:txBody>
      </p:sp>
      <p:pic>
        <p:nvPicPr>
          <p:cNvPr id="5" name="Image 4" descr="7082157-Aromatherapi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84289">
            <a:off x="7794491" y="1666756"/>
            <a:ext cx="2230252" cy="1289624"/>
          </a:xfrm>
          <a:prstGeom prst="rect">
            <a:avLst/>
          </a:prstGeom>
        </p:spPr>
      </p:pic>
    </p:spTree>
    <p:extLst>
      <p:ext uri="{BB962C8B-B14F-4D97-AF65-F5344CB8AC3E}">
        <p14:creationId xmlns:p14="http://schemas.microsoft.com/office/powerpoint/2010/main" val="2965251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 enquête</a:t>
            </a:r>
            <a:endParaRPr lang="fr-FR" dirty="0"/>
          </a:p>
        </p:txBody>
      </p:sp>
      <p:sp>
        <p:nvSpPr>
          <p:cNvPr id="3" name="Espace réservé du contenu 2"/>
          <p:cNvSpPr>
            <a:spLocks noGrp="1"/>
          </p:cNvSpPr>
          <p:nvPr>
            <p:ph idx="1"/>
          </p:nvPr>
        </p:nvSpPr>
        <p:spPr>
          <a:xfrm>
            <a:off x="525887" y="1269207"/>
            <a:ext cx="10515600" cy="4734484"/>
          </a:xfrm>
        </p:spPr>
        <p:txBody>
          <a:bodyPr/>
          <a:lstStyle/>
          <a:p>
            <a:endParaRPr lang="fr-FR" b="1" dirty="0"/>
          </a:p>
          <a:p>
            <a:endParaRPr lang="fr-FR" b="1" dirty="0" smtClean="0"/>
          </a:p>
          <a:p>
            <a:endParaRPr lang="fr-FR" dirty="0"/>
          </a:p>
          <a:p>
            <a:endParaRPr lang="fr-FR" b="1" dirty="0" smtClean="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5</a:t>
            </a:fld>
            <a:endParaRPr lang="fr-FR" dirty="0"/>
          </a:p>
        </p:txBody>
      </p:sp>
      <p:sp>
        <p:nvSpPr>
          <p:cNvPr id="5" name="Rectangle 4"/>
          <p:cNvSpPr/>
          <p:nvPr/>
        </p:nvSpPr>
        <p:spPr>
          <a:xfrm>
            <a:off x="623843" y="1203984"/>
            <a:ext cx="10861704" cy="4955203"/>
          </a:xfrm>
          <a:prstGeom prst="rect">
            <a:avLst/>
          </a:prstGeom>
        </p:spPr>
        <p:txBody>
          <a:bodyPr wrap="square">
            <a:spAutoFit/>
          </a:bodyPr>
          <a:lstStyle/>
          <a:p>
            <a:r>
              <a:rPr lang="fr-FR" sz="2800" dirty="0">
                <a:solidFill>
                  <a:srgbClr val="0C3A5C"/>
                </a:solidFill>
              </a:rPr>
              <a:t>1/3 de retours avec 43% des professionnels qui connaissent les </a:t>
            </a:r>
            <a:r>
              <a:rPr lang="fr-FR" sz="2800" dirty="0" smtClean="0">
                <a:solidFill>
                  <a:srgbClr val="0C3A5C"/>
                </a:solidFill>
              </a:rPr>
              <a:t>HE </a:t>
            </a:r>
            <a:r>
              <a:rPr lang="fr-FR" sz="2800" dirty="0">
                <a:solidFill>
                  <a:srgbClr val="0C3A5C"/>
                </a:solidFill>
              </a:rPr>
              <a:t>du </a:t>
            </a:r>
            <a:r>
              <a:rPr lang="fr-FR" sz="2800" dirty="0" smtClean="0">
                <a:solidFill>
                  <a:srgbClr val="0C3A5C"/>
                </a:solidFill>
              </a:rPr>
              <a:t>CH</a:t>
            </a:r>
          </a:p>
          <a:p>
            <a:endParaRPr lang="fr-FR" sz="2800" dirty="0" smtClean="0">
              <a:solidFill>
                <a:srgbClr val="0C3A5C"/>
              </a:solidFill>
            </a:endParaRPr>
          </a:p>
          <a:p>
            <a:r>
              <a:rPr lang="fr-FR" sz="2800" dirty="0" smtClean="0">
                <a:solidFill>
                  <a:srgbClr val="0C3A5C"/>
                </a:solidFill>
              </a:rPr>
              <a:t>- les </a:t>
            </a:r>
            <a:r>
              <a:rPr lang="fr-FR" sz="2800" dirty="0">
                <a:solidFill>
                  <a:srgbClr val="0C3A5C"/>
                </a:solidFill>
              </a:rPr>
              <a:t>voies d’administrations sont connues: diffusion, cutanée, orale,</a:t>
            </a:r>
          </a:p>
          <a:p>
            <a:r>
              <a:rPr lang="fr-FR" sz="2800" dirty="0" smtClean="0">
                <a:solidFill>
                  <a:srgbClr val="0C3A5C"/>
                </a:solidFill>
              </a:rPr>
              <a:t>- les </a:t>
            </a:r>
            <a:r>
              <a:rPr lang="fr-FR" sz="2800" dirty="0">
                <a:solidFill>
                  <a:srgbClr val="0C3A5C"/>
                </a:solidFill>
              </a:rPr>
              <a:t>effets secondaires sont connus,</a:t>
            </a:r>
          </a:p>
          <a:p>
            <a:r>
              <a:rPr lang="fr-FR" sz="2800" dirty="0" smtClean="0">
                <a:solidFill>
                  <a:srgbClr val="0C3A5C"/>
                </a:solidFill>
              </a:rPr>
              <a:t>- intérêts </a:t>
            </a:r>
            <a:r>
              <a:rPr lang="fr-FR" sz="2800" dirty="0">
                <a:solidFill>
                  <a:srgbClr val="0C3A5C"/>
                </a:solidFill>
              </a:rPr>
              <a:t>ou bénéfices des HE identifiés tant sur le plan professionnel que personnel,</a:t>
            </a:r>
          </a:p>
          <a:p>
            <a:r>
              <a:rPr lang="fr-FR" sz="2800" dirty="0" smtClean="0">
                <a:solidFill>
                  <a:srgbClr val="0C3A5C"/>
                </a:solidFill>
              </a:rPr>
              <a:t>- un </a:t>
            </a:r>
            <a:r>
              <a:rPr lang="fr-FR" sz="2800" dirty="0">
                <a:solidFill>
                  <a:srgbClr val="0C3A5C"/>
                </a:solidFill>
              </a:rPr>
              <a:t>réel intérêt à voir les HE utilisées dans les services,</a:t>
            </a:r>
          </a:p>
          <a:p>
            <a:r>
              <a:rPr lang="fr-FR" sz="2800" dirty="0" smtClean="0">
                <a:solidFill>
                  <a:srgbClr val="0C3A5C"/>
                </a:solidFill>
              </a:rPr>
              <a:t>- plusieurs </a:t>
            </a:r>
            <a:r>
              <a:rPr lang="fr-FR" sz="2800" dirty="0">
                <a:solidFill>
                  <a:srgbClr val="0C3A5C"/>
                </a:solidFill>
              </a:rPr>
              <a:t>matériels de diffusion dans de nombreux services mais des équipements différents selon les services.</a:t>
            </a:r>
          </a:p>
          <a:p>
            <a:r>
              <a:rPr lang="fr-FR" sz="2800" dirty="0">
                <a:solidFill>
                  <a:srgbClr val="0C3A5C"/>
                </a:solidFill>
              </a:rPr>
              <a:t> </a:t>
            </a:r>
          </a:p>
          <a:p>
            <a:endParaRPr lang="fr-FR" dirty="0"/>
          </a:p>
          <a:p>
            <a:endParaRPr lang="fr-FR" dirty="0"/>
          </a:p>
        </p:txBody>
      </p:sp>
      <p:pic>
        <p:nvPicPr>
          <p:cNvPr id="6" name="Image 5"/>
          <p:cNvPicPr>
            <a:picLocks noChangeAspect="1"/>
          </p:cNvPicPr>
          <p:nvPr/>
        </p:nvPicPr>
        <p:blipFill>
          <a:blip r:embed="rId2"/>
          <a:stretch>
            <a:fillRect/>
          </a:stretch>
        </p:blipFill>
        <p:spPr>
          <a:xfrm>
            <a:off x="7115608" y="4836012"/>
            <a:ext cx="1577391" cy="1167679"/>
          </a:xfrm>
          <a:prstGeom prst="rect">
            <a:avLst/>
          </a:prstGeom>
        </p:spPr>
      </p:pic>
    </p:spTree>
    <p:extLst>
      <p:ext uri="{BB962C8B-B14F-4D97-AF65-F5344CB8AC3E}">
        <p14:creationId xmlns:p14="http://schemas.microsoft.com/office/powerpoint/2010/main" val="765675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STOP</a:t>
            </a:r>
            <a:endParaRPr lang="fr-FR" dirty="0"/>
          </a:p>
        </p:txBody>
      </p:sp>
      <p:sp>
        <p:nvSpPr>
          <p:cNvPr id="3" name="Espace réservé du contenu 2"/>
          <p:cNvSpPr>
            <a:spLocks noGrp="1"/>
          </p:cNvSpPr>
          <p:nvPr>
            <p:ph idx="1"/>
          </p:nvPr>
        </p:nvSpPr>
        <p:spPr/>
        <p:txBody>
          <a:bodyPr/>
          <a:lstStyle/>
          <a:p>
            <a:endParaRPr lang="fr-FR" b="1" dirty="0"/>
          </a:p>
          <a:p>
            <a:r>
              <a:rPr lang="fr-FR" b="1" dirty="0"/>
              <a:t>Suite à </a:t>
            </a:r>
            <a:endParaRPr lang="fr-FR" b="1" dirty="0" smtClean="0"/>
          </a:p>
          <a:p>
            <a:pPr marL="0" indent="0">
              <a:buNone/>
            </a:pPr>
            <a:r>
              <a:rPr lang="fr-FR" b="1" dirty="0"/>
              <a:t> </a:t>
            </a:r>
            <a:r>
              <a:rPr lang="fr-FR" b="1" dirty="0" smtClean="0"/>
              <a:t>  changement </a:t>
            </a:r>
            <a:r>
              <a:rPr lang="fr-FR" b="1" dirty="0"/>
              <a:t>de direction des soins </a:t>
            </a:r>
            <a:r>
              <a:rPr lang="fr-FR" b="1" dirty="0" smtClean="0"/>
              <a:t>,</a:t>
            </a:r>
          </a:p>
          <a:p>
            <a:pPr marL="0" indent="0">
              <a:buNone/>
            </a:pPr>
            <a:r>
              <a:rPr lang="fr-FR" b="1" dirty="0"/>
              <a:t> </a:t>
            </a:r>
            <a:r>
              <a:rPr lang="fr-FR" b="1" dirty="0" smtClean="0"/>
              <a:t>  priorités </a:t>
            </a:r>
            <a:r>
              <a:rPr lang="fr-FR" b="1" dirty="0"/>
              <a:t>institutionnelles différentes, </a:t>
            </a:r>
            <a:endParaRPr lang="fr-FR" b="1" dirty="0" smtClean="0"/>
          </a:p>
          <a:p>
            <a:pPr marL="0" indent="0">
              <a:buNone/>
            </a:pPr>
            <a:r>
              <a:rPr lang="fr-FR" b="1" dirty="0"/>
              <a:t> </a:t>
            </a:r>
            <a:r>
              <a:rPr lang="fr-FR" b="1" dirty="0" smtClean="0"/>
              <a:t>  crise </a:t>
            </a:r>
            <a:r>
              <a:rPr lang="fr-FR" b="1" dirty="0"/>
              <a:t>sanitaire, </a:t>
            </a:r>
            <a:endParaRPr lang="fr-FR" b="1" dirty="0" smtClean="0"/>
          </a:p>
          <a:p>
            <a:pPr marL="0" indent="0">
              <a:buNone/>
            </a:pPr>
            <a:r>
              <a:rPr lang="fr-FR" b="1" dirty="0"/>
              <a:t> </a:t>
            </a:r>
            <a:r>
              <a:rPr lang="fr-FR" b="1" dirty="0" smtClean="0"/>
              <a:t>                                       le </a:t>
            </a:r>
            <a:r>
              <a:rPr lang="fr-FR" b="1" dirty="0"/>
              <a:t>COPIL a été mis à l’arrêt.</a:t>
            </a:r>
            <a:endParaRPr lang="fr-FR" dirty="0"/>
          </a:p>
          <a:p>
            <a:endParaRPr lang="fr-FR" dirty="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6</a:t>
            </a:fld>
            <a:endParaRPr lang="fr-FR" dirty="0"/>
          </a:p>
        </p:txBody>
      </p:sp>
      <p:pic>
        <p:nvPicPr>
          <p:cNvPr id="5" name="Image 4"/>
          <p:cNvPicPr>
            <a:picLocks noChangeAspect="1"/>
          </p:cNvPicPr>
          <p:nvPr/>
        </p:nvPicPr>
        <p:blipFill>
          <a:blip r:embed="rId2"/>
          <a:stretch>
            <a:fillRect/>
          </a:stretch>
        </p:blipFill>
        <p:spPr>
          <a:xfrm>
            <a:off x="8142740" y="1762298"/>
            <a:ext cx="2387447" cy="2399607"/>
          </a:xfrm>
          <a:prstGeom prst="rect">
            <a:avLst/>
          </a:prstGeom>
        </p:spPr>
      </p:pic>
    </p:spTree>
    <p:extLst>
      <p:ext uri="{BB962C8B-B14F-4D97-AF65-F5344CB8AC3E}">
        <p14:creationId xmlns:p14="http://schemas.microsoft.com/office/powerpoint/2010/main" val="270154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And GO</a:t>
            </a:r>
            <a:endParaRPr lang="fr-FR" dirty="0"/>
          </a:p>
        </p:txBody>
      </p:sp>
      <p:sp>
        <p:nvSpPr>
          <p:cNvPr id="3" name="Espace réservé du contenu 2"/>
          <p:cNvSpPr>
            <a:spLocks noGrp="1"/>
          </p:cNvSpPr>
          <p:nvPr>
            <p:ph idx="1"/>
          </p:nvPr>
        </p:nvSpPr>
        <p:spPr/>
        <p:txBody>
          <a:bodyPr/>
          <a:lstStyle/>
          <a:p>
            <a:r>
              <a:rPr lang="fr-FR" b="1" u="sng" dirty="0"/>
              <a:t>En juin 2022</a:t>
            </a:r>
            <a:r>
              <a:rPr lang="fr-FR" dirty="0"/>
              <a:t> : </a:t>
            </a:r>
            <a:endParaRPr lang="fr-FR" dirty="0" smtClean="0"/>
          </a:p>
          <a:p>
            <a:pPr marL="0" indent="0">
              <a:buNone/>
            </a:pPr>
            <a:r>
              <a:rPr lang="fr-FR" dirty="0"/>
              <a:t> </a:t>
            </a:r>
            <a:r>
              <a:rPr lang="fr-FR" dirty="0" smtClean="0"/>
              <a:t>  Un </a:t>
            </a:r>
            <a:r>
              <a:rPr lang="fr-FR" dirty="0"/>
              <a:t>nouveau directeur des soins, </a:t>
            </a:r>
            <a:endParaRPr lang="fr-FR" dirty="0" smtClean="0"/>
          </a:p>
          <a:p>
            <a:pPr marL="0" indent="0">
              <a:buNone/>
            </a:pPr>
            <a:r>
              <a:rPr lang="fr-FR" dirty="0"/>
              <a:t> </a:t>
            </a:r>
            <a:r>
              <a:rPr lang="fr-FR" dirty="0" smtClean="0"/>
              <a:t>  Une envie </a:t>
            </a:r>
            <a:r>
              <a:rPr lang="fr-FR" dirty="0"/>
              <a:t>de reprise du COPIL, </a:t>
            </a:r>
            <a:endParaRPr lang="fr-FR" dirty="0" smtClean="0"/>
          </a:p>
          <a:p>
            <a:pPr marL="0" indent="0">
              <a:buNone/>
            </a:pPr>
            <a:r>
              <a:rPr lang="fr-FR" dirty="0"/>
              <a:t> </a:t>
            </a:r>
            <a:r>
              <a:rPr lang="fr-FR" dirty="0" smtClean="0"/>
              <a:t>  La </a:t>
            </a:r>
            <a:r>
              <a:rPr lang="fr-FR" dirty="0"/>
              <a:t>reprise de la formation </a:t>
            </a:r>
            <a:r>
              <a:rPr lang="fr-FR" dirty="0" smtClean="0"/>
              <a:t>institutionnelle,</a:t>
            </a:r>
          </a:p>
          <a:p>
            <a:pPr marL="0" indent="0" algn="ctr">
              <a:buNone/>
            </a:pPr>
            <a:r>
              <a:rPr lang="fr-FR" dirty="0"/>
              <a:t> </a:t>
            </a:r>
            <a:r>
              <a:rPr lang="fr-FR" dirty="0" smtClean="0"/>
              <a:t>           </a:t>
            </a:r>
          </a:p>
          <a:p>
            <a:pPr marL="0" indent="0" algn="ctr">
              <a:buNone/>
            </a:pPr>
            <a:r>
              <a:rPr lang="fr-FR" dirty="0" smtClean="0"/>
              <a:t>ont permis </a:t>
            </a:r>
            <a:r>
              <a:rPr lang="fr-FR" dirty="0"/>
              <a:t>la relance du projet et COPIL </a:t>
            </a:r>
            <a:endParaRPr lang="fr-FR" dirty="0" smtClean="0"/>
          </a:p>
          <a:p>
            <a:pPr marL="0" indent="0" algn="ctr">
              <a:buNone/>
            </a:pPr>
            <a:r>
              <a:rPr lang="fr-FR" dirty="0"/>
              <a:t> </a:t>
            </a:r>
            <a:r>
              <a:rPr lang="fr-FR" dirty="0" smtClean="0"/>
              <a:t>                dans </a:t>
            </a:r>
            <a:r>
              <a:rPr lang="fr-FR" dirty="0"/>
              <a:t>une nouvelle dynamique avec de nouveaux acteurs.</a:t>
            </a:r>
          </a:p>
          <a:p>
            <a:endParaRPr lang="fr-FR" dirty="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7</a:t>
            </a:fld>
            <a:endParaRPr lang="fr-FR" dirty="0"/>
          </a:p>
        </p:txBody>
      </p:sp>
      <p:pic>
        <p:nvPicPr>
          <p:cNvPr id="6" name="Image 5"/>
          <p:cNvPicPr>
            <a:picLocks noChangeAspect="1"/>
          </p:cNvPicPr>
          <p:nvPr/>
        </p:nvPicPr>
        <p:blipFill>
          <a:blip r:embed="rId2"/>
          <a:stretch>
            <a:fillRect/>
          </a:stretch>
        </p:blipFill>
        <p:spPr>
          <a:xfrm>
            <a:off x="7808481" y="1412055"/>
            <a:ext cx="2198698" cy="2161432"/>
          </a:xfrm>
          <a:prstGeom prst="rect">
            <a:avLst/>
          </a:prstGeom>
        </p:spPr>
      </p:pic>
    </p:spTree>
    <p:extLst>
      <p:ext uri="{BB962C8B-B14F-4D97-AF65-F5344CB8AC3E}">
        <p14:creationId xmlns:p14="http://schemas.microsoft.com/office/powerpoint/2010/main" val="3369845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Nos Forces</a:t>
            </a:r>
            <a:endParaRPr lang="fr-FR" dirty="0"/>
          </a:p>
        </p:txBody>
      </p:sp>
      <p:sp>
        <p:nvSpPr>
          <p:cNvPr id="3" name="Espace réservé du contenu 2"/>
          <p:cNvSpPr>
            <a:spLocks noGrp="1"/>
          </p:cNvSpPr>
          <p:nvPr>
            <p:ph idx="1"/>
          </p:nvPr>
        </p:nvSpPr>
        <p:spPr>
          <a:xfrm>
            <a:off x="489407" y="1059396"/>
            <a:ext cx="10515600" cy="4734484"/>
          </a:xfrm>
        </p:spPr>
        <p:txBody>
          <a:bodyPr/>
          <a:lstStyle/>
          <a:p>
            <a:r>
              <a:rPr lang="fr-FR" b="1" u="sng" dirty="0"/>
              <a:t>Un appui institutionnel</a:t>
            </a:r>
            <a:endParaRPr lang="fr-FR" sz="3600" dirty="0"/>
          </a:p>
          <a:p>
            <a:pPr lvl="1"/>
            <a:r>
              <a:rPr lang="fr-FR" dirty="0"/>
              <a:t>De 2018 à juin 2022 : 27 professionnels formés </a:t>
            </a:r>
            <a:endParaRPr lang="fr-FR" dirty="0" smtClean="0"/>
          </a:p>
          <a:p>
            <a:pPr lvl="1"/>
            <a:r>
              <a:rPr lang="fr-FR" dirty="0" smtClean="0"/>
              <a:t>La </a:t>
            </a:r>
            <a:r>
              <a:rPr lang="fr-FR" dirty="0"/>
              <a:t>participation aux journées de Baugé depuis octobre 2017</a:t>
            </a:r>
            <a:endParaRPr lang="fr-FR" sz="3200" dirty="0"/>
          </a:p>
          <a:p>
            <a:r>
              <a:rPr lang="fr-FR" b="1" u="sng" dirty="0"/>
              <a:t>Le soutien et l’accompagnement de </a:t>
            </a:r>
            <a:r>
              <a:rPr lang="fr-FR" b="1" u="sng" dirty="0" smtClean="0"/>
              <a:t>l’ESBV</a:t>
            </a:r>
          </a:p>
          <a:p>
            <a:pPr lvl="1"/>
            <a:r>
              <a:rPr lang="fr-FR" dirty="0" smtClean="0"/>
              <a:t>Une rencontre en 2022 sur le site de </a:t>
            </a:r>
            <a:r>
              <a:rPr lang="fr-FR" dirty="0" smtClean="0"/>
              <a:t>Baugé</a:t>
            </a:r>
          </a:p>
          <a:p>
            <a:pPr lvl="1"/>
            <a:r>
              <a:rPr lang="fr-FR" dirty="0" smtClean="0"/>
              <a:t>Des échanges sur des questionnements</a:t>
            </a:r>
          </a:p>
          <a:p>
            <a:pPr lvl="1"/>
            <a:r>
              <a:rPr lang="fr-FR" dirty="0" smtClean="0"/>
              <a:t>Retour </a:t>
            </a:r>
            <a:r>
              <a:rPr lang="fr-FR" dirty="0"/>
              <a:t>d’expérience en juin 2024 lors de la journée à </a:t>
            </a:r>
            <a:r>
              <a:rPr lang="fr-FR" dirty="0" smtClean="0"/>
              <a:t>BAUGÉ.</a:t>
            </a:r>
            <a:endParaRPr lang="fr-FR" sz="3200" dirty="0"/>
          </a:p>
          <a:p>
            <a:r>
              <a:rPr lang="fr-FR" b="1" u="sng" dirty="0"/>
              <a:t>Le COPIL </a:t>
            </a:r>
            <a:r>
              <a:rPr lang="fr-FR" b="1" u="sng" dirty="0" smtClean="0"/>
              <a:t>qui se </a:t>
            </a:r>
            <a:r>
              <a:rPr lang="fr-FR" b="1" u="sng" dirty="0"/>
              <a:t>réunit mensuellement</a:t>
            </a:r>
            <a:endParaRPr lang="fr-FR" sz="3600" dirty="0"/>
          </a:p>
          <a:p>
            <a:pPr lvl="1"/>
            <a:r>
              <a:rPr lang="fr-FR" dirty="0"/>
              <a:t>Les objectifs restent les mêmes :</a:t>
            </a:r>
            <a:endParaRPr lang="fr-FR" sz="3200" dirty="0"/>
          </a:p>
          <a:p>
            <a:pPr lvl="2"/>
            <a:r>
              <a:rPr lang="fr-FR" dirty="0"/>
              <a:t>Sécuriser l’utilisation avec l’écriture d’une procédure qualité générique avec fiches techniques </a:t>
            </a:r>
            <a:endParaRPr lang="fr-FR" sz="2800" dirty="0"/>
          </a:p>
          <a:p>
            <a:pPr lvl="2"/>
            <a:r>
              <a:rPr lang="fr-FR" dirty="0"/>
              <a:t>Constituer une commission </a:t>
            </a:r>
            <a:r>
              <a:rPr lang="fr-FR" dirty="0" err="1"/>
              <a:t>aroma</a:t>
            </a:r>
            <a:r>
              <a:rPr lang="fr-FR" dirty="0"/>
              <a:t>-vigilance.</a:t>
            </a:r>
            <a:endParaRPr lang="fr-FR" sz="2800" dirty="0"/>
          </a:p>
          <a:p>
            <a:pPr lvl="2"/>
            <a:r>
              <a:rPr lang="fr-FR" dirty="0"/>
              <a:t>Communiquer et mettre en œuvre le projet de sécurisation et </a:t>
            </a:r>
            <a:r>
              <a:rPr lang="fr-FR" dirty="0" smtClean="0"/>
              <a:t>d’harmonisation</a:t>
            </a:r>
          </a:p>
          <a:p>
            <a:pPr marL="914400" lvl="2" indent="0">
              <a:buNone/>
            </a:pPr>
            <a:endParaRPr lang="fr-FR" sz="2800" dirty="0"/>
          </a:p>
          <a:p>
            <a:pPr lvl="2"/>
            <a:endParaRPr lang="fr-FR" sz="2800" dirty="0" smtClean="0"/>
          </a:p>
          <a:p>
            <a:pPr lvl="2"/>
            <a:endParaRPr lang="fr-FR" sz="2800" dirty="0"/>
          </a:p>
          <a:p>
            <a:pPr lvl="2"/>
            <a:endParaRPr lang="fr-FR" sz="2800" dirty="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8</a:t>
            </a:fld>
            <a:endParaRPr lang="fr-FR" dirty="0"/>
          </a:p>
        </p:txBody>
      </p:sp>
      <p:pic>
        <p:nvPicPr>
          <p:cNvPr id="5" name="Image 4"/>
          <p:cNvPicPr>
            <a:picLocks noChangeAspect="1"/>
          </p:cNvPicPr>
          <p:nvPr/>
        </p:nvPicPr>
        <p:blipFill>
          <a:blip r:embed="rId2"/>
          <a:stretch>
            <a:fillRect/>
          </a:stretch>
        </p:blipFill>
        <p:spPr>
          <a:xfrm rot="506017">
            <a:off x="9043813" y="2536151"/>
            <a:ext cx="2192852" cy="1136252"/>
          </a:xfrm>
          <a:prstGeom prst="rect">
            <a:avLst/>
          </a:prstGeom>
        </p:spPr>
      </p:pic>
    </p:spTree>
    <p:extLst>
      <p:ext uri="{BB962C8B-B14F-4D97-AF65-F5344CB8AC3E}">
        <p14:creationId xmlns:p14="http://schemas.microsoft.com/office/powerpoint/2010/main" val="5208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2022 à ce jour</a:t>
            </a:r>
            <a:endParaRPr lang="fr-FR" dirty="0"/>
          </a:p>
        </p:txBody>
      </p:sp>
      <p:sp>
        <p:nvSpPr>
          <p:cNvPr id="3" name="Espace réservé du contenu 2"/>
          <p:cNvSpPr>
            <a:spLocks noGrp="1"/>
          </p:cNvSpPr>
          <p:nvPr>
            <p:ph idx="1"/>
          </p:nvPr>
        </p:nvSpPr>
        <p:spPr>
          <a:xfrm>
            <a:off x="489407" y="1089744"/>
            <a:ext cx="10515600" cy="4734484"/>
          </a:xfrm>
        </p:spPr>
        <p:txBody>
          <a:bodyPr/>
          <a:lstStyle/>
          <a:p>
            <a:r>
              <a:rPr lang="fr-FR" dirty="0" smtClean="0"/>
              <a:t>L’écriture </a:t>
            </a:r>
            <a:r>
              <a:rPr lang="fr-FR" dirty="0"/>
              <a:t>de la procédure (générique plus fiches techniques), </a:t>
            </a:r>
            <a:endParaRPr lang="fr-FR" sz="3600" dirty="0"/>
          </a:p>
          <a:p>
            <a:pPr lvl="0"/>
            <a:r>
              <a:rPr lang="fr-FR" dirty="0"/>
              <a:t>Le test de diffuseur : choix d’un seul et même équipement</a:t>
            </a:r>
            <a:r>
              <a:rPr lang="fr-FR" dirty="0" smtClean="0"/>
              <a:t>,</a:t>
            </a:r>
          </a:p>
          <a:p>
            <a:pPr lvl="0"/>
            <a:r>
              <a:rPr lang="fr-FR" dirty="0"/>
              <a:t>Test synergie </a:t>
            </a:r>
            <a:r>
              <a:rPr lang="fr-FR" dirty="0" smtClean="0"/>
              <a:t>prête </a:t>
            </a:r>
            <a:r>
              <a:rPr lang="fr-FR" dirty="0"/>
              <a:t>à l </a:t>
            </a:r>
            <a:r>
              <a:rPr lang="fr-FR" dirty="0" smtClean="0"/>
              <a:t>’emploi – synergie non déployée</a:t>
            </a:r>
            <a:endParaRPr lang="fr-FR" dirty="0"/>
          </a:p>
          <a:p>
            <a:pPr lvl="0"/>
            <a:r>
              <a:rPr lang="fr-FR" dirty="0"/>
              <a:t>O</a:t>
            </a:r>
            <a:r>
              <a:rPr lang="fr-FR" dirty="0" smtClean="0"/>
              <a:t>ctobre 2023: Une </a:t>
            </a:r>
            <a:r>
              <a:rPr lang="fr-FR" dirty="0"/>
              <a:t>campagne d’information institutionnelle  </a:t>
            </a:r>
            <a:endParaRPr lang="fr-FR" sz="3600" dirty="0"/>
          </a:p>
          <a:p>
            <a:r>
              <a:rPr lang="fr-FR" dirty="0" smtClean="0"/>
              <a:t>Début 2024: Création </a:t>
            </a:r>
            <a:r>
              <a:rPr lang="fr-FR" dirty="0"/>
              <a:t>de synergies propres au CH de CHOLET </a:t>
            </a:r>
            <a:endParaRPr lang="fr-FR" dirty="0" smtClean="0"/>
          </a:p>
          <a:p>
            <a:pPr lvl="1"/>
            <a:r>
              <a:rPr lang="fr-FR" dirty="0" smtClean="0"/>
              <a:t>Projet </a:t>
            </a:r>
            <a:r>
              <a:rPr lang="fr-FR" dirty="0"/>
              <a:t>de préparation locale de synergies validé par DSQPP, Pharmacie, hygiène et services achats</a:t>
            </a:r>
            <a:r>
              <a:rPr lang="fr-FR" dirty="0" smtClean="0"/>
              <a:t>.</a:t>
            </a:r>
          </a:p>
          <a:p>
            <a:pPr lvl="1"/>
            <a:r>
              <a:rPr lang="fr-FR" dirty="0" smtClean="0"/>
              <a:t>Panel d’huiles référencées qui se développe</a:t>
            </a:r>
          </a:p>
          <a:p>
            <a:pPr lvl="1"/>
            <a:r>
              <a:rPr lang="fr-FR" dirty="0" smtClean="0"/>
              <a:t>Création </a:t>
            </a:r>
            <a:r>
              <a:rPr lang="fr-FR" dirty="0"/>
              <a:t>de synergies saisonnières pour diffusion collective et individuelle </a:t>
            </a:r>
            <a:endParaRPr lang="fr-FR" dirty="0" smtClean="0"/>
          </a:p>
          <a:p>
            <a:pPr marL="0" lvl="0" indent="0">
              <a:buNone/>
            </a:pPr>
            <a:endParaRPr lang="fr-FR" sz="3600" dirty="0"/>
          </a:p>
        </p:txBody>
      </p:sp>
      <p:sp>
        <p:nvSpPr>
          <p:cNvPr id="4" name="Espace réservé du numéro de diapositive 3"/>
          <p:cNvSpPr>
            <a:spLocks noGrp="1"/>
          </p:cNvSpPr>
          <p:nvPr>
            <p:ph type="sldNum" sz="quarter" idx="4"/>
          </p:nvPr>
        </p:nvSpPr>
        <p:spPr/>
        <p:txBody>
          <a:bodyPr/>
          <a:lstStyle/>
          <a:p>
            <a:fld id="{630483D8-66CC-484A-9A23-D494FC9A1F6D}" type="slidenum">
              <a:rPr lang="fr-FR" smtClean="0"/>
              <a:pPr/>
              <a:t>9</a:t>
            </a:fld>
            <a:endParaRPr lang="fr-FR" dirty="0"/>
          </a:p>
        </p:txBody>
      </p:sp>
      <p:pic>
        <p:nvPicPr>
          <p:cNvPr id="5" name="Image 4"/>
          <p:cNvPicPr>
            <a:picLocks noChangeAspect="1"/>
          </p:cNvPicPr>
          <p:nvPr/>
        </p:nvPicPr>
        <p:blipFill>
          <a:blip r:embed="rId2"/>
          <a:stretch>
            <a:fillRect/>
          </a:stretch>
        </p:blipFill>
        <p:spPr>
          <a:xfrm>
            <a:off x="9627264" y="1339492"/>
            <a:ext cx="1500434" cy="2118602"/>
          </a:xfrm>
          <a:prstGeom prst="rect">
            <a:avLst/>
          </a:prstGeom>
        </p:spPr>
      </p:pic>
    </p:spTree>
    <p:extLst>
      <p:ext uri="{BB962C8B-B14F-4D97-AF65-F5344CB8AC3E}">
        <p14:creationId xmlns:p14="http://schemas.microsoft.com/office/powerpoint/2010/main" val="4138833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284</Words>
  <Application>Microsoft Office PowerPoint</Application>
  <PresentationFormat>Grand écran</PresentationFormat>
  <Paragraphs>140</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Lucida Calligraphy</vt:lpstr>
      <vt:lpstr>Lucida Handwriting</vt:lpstr>
      <vt:lpstr>Times New Roman</vt:lpstr>
      <vt:lpstr>Trebuchet MS</vt:lpstr>
      <vt:lpstr>Thème Office</vt:lpstr>
      <vt:lpstr>Présentation PowerPoint</vt:lpstr>
      <vt:lpstr>Présentation du CH de CHOLET </vt:lpstr>
      <vt:lpstr>Historique de 2017 à ce jour </vt:lpstr>
      <vt:lpstr>Historique de 2017 à ce jour</vt:lpstr>
      <vt:lpstr>Résultats enquête</vt:lpstr>
      <vt:lpstr>STOP</vt:lpstr>
      <vt:lpstr>And GO</vt:lpstr>
      <vt:lpstr>Nos Forces</vt:lpstr>
      <vt:lpstr>De 2022 à ce jour</vt:lpstr>
      <vt:lpstr>A ce jour</vt:lpstr>
      <vt:lpstr>Nos Limites</vt:lpstr>
      <vt:lpstr>Nos Projets</vt:lpstr>
      <vt:lpstr>Pour conclure</vt:lpstr>
      <vt:lpstr>Présentation PowerPoint</vt:lpstr>
    </vt:vector>
  </TitlesOfParts>
  <Company>CENTRE HOSPITALIER DE CHOLET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 GUIVARC'H Emmanuel - DAL Directeur</dc:creator>
  <cp:lastModifiedBy>M DIVAY Guylene - Bloc Opératoire Cadre</cp:lastModifiedBy>
  <cp:revision>84</cp:revision>
  <dcterms:created xsi:type="dcterms:W3CDTF">2023-02-15T12:50:00Z</dcterms:created>
  <dcterms:modified xsi:type="dcterms:W3CDTF">2024-06-12T15:01:39Z</dcterms:modified>
</cp:coreProperties>
</file>