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handoutMasterIdLst>
    <p:handoutMasterId r:id="rId32"/>
  </p:handoutMasterIdLst>
  <p:sldIdLst>
    <p:sldId id="257" r:id="rId3"/>
    <p:sldId id="269" r:id="rId4"/>
    <p:sldId id="284" r:id="rId5"/>
    <p:sldId id="285" r:id="rId6"/>
    <p:sldId id="263" r:id="rId7"/>
    <p:sldId id="270" r:id="rId8"/>
    <p:sldId id="265" r:id="rId9"/>
    <p:sldId id="267" r:id="rId10"/>
    <p:sldId id="266" r:id="rId11"/>
    <p:sldId id="268" r:id="rId12"/>
    <p:sldId id="287" r:id="rId13"/>
    <p:sldId id="296" r:id="rId14"/>
    <p:sldId id="295" r:id="rId15"/>
    <p:sldId id="303" r:id="rId16"/>
    <p:sldId id="273" r:id="rId17"/>
    <p:sldId id="275" r:id="rId18"/>
    <p:sldId id="307" r:id="rId19"/>
    <p:sldId id="274" r:id="rId20"/>
    <p:sldId id="300" r:id="rId21"/>
    <p:sldId id="279" r:id="rId22"/>
    <p:sldId id="302" r:id="rId23"/>
    <p:sldId id="281" r:id="rId24"/>
    <p:sldId id="283" r:id="rId25"/>
    <p:sldId id="280" r:id="rId26"/>
    <p:sldId id="297" r:id="rId27"/>
    <p:sldId id="308" r:id="rId28"/>
    <p:sldId id="309" r:id="rId29"/>
    <p:sldId id="286" r:id="rId30"/>
  </p:sldIdLst>
  <p:sldSz cx="12192000" cy="6858000"/>
  <p:notesSz cx="6858000"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NAULT Laetitia" initials="EL" lastIdx="1" clrIdx="0">
    <p:extLst>
      <p:ext uri="{19B8F6BF-5375-455C-9EA6-DF929625EA0E}">
        <p15:presenceInfo xmlns:p15="http://schemas.microsoft.com/office/powerpoint/2012/main" userId="S-1-5-21-1177238915-343818398-682003330-83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3" d="100"/>
          <a:sy n="63" d="100"/>
        </p:scale>
        <p:origin x="222" y="60"/>
      </p:cViewPr>
      <p:guideLst/>
    </p:cSldViewPr>
  </p:slideViewPr>
  <p:outlineViewPr>
    <p:cViewPr>
      <p:scale>
        <a:sx n="33" d="100"/>
        <a:sy n="33" d="100"/>
      </p:scale>
      <p:origin x="0" y="-16272"/>
    </p:cViewPr>
  </p:outlineViewPr>
  <p:notesTextViewPr>
    <p:cViewPr>
      <p:scale>
        <a:sx n="50" d="100"/>
        <a:sy n="50" d="100"/>
      </p:scale>
      <p:origin x="0" y="0"/>
    </p:cViewPr>
  </p:notesTextViewPr>
  <p:notesViewPr>
    <p:cSldViewPr snapToGrid="0">
      <p:cViewPr varScale="1">
        <p:scale>
          <a:sx n="88" d="100"/>
          <a:sy n="88" d="100"/>
        </p:scale>
        <p:origin x="382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4" y="0"/>
            <a:ext cx="2971800" cy="498056"/>
          </a:xfrm>
          <a:prstGeom prst="rect">
            <a:avLst/>
          </a:prstGeom>
        </p:spPr>
        <p:txBody>
          <a:bodyPr vert="horz" lIns="91440" tIns="45720" rIns="91440" bIns="45720" rtlCol="0"/>
          <a:lstStyle>
            <a:lvl1pPr algn="r">
              <a:defRPr sz="1200"/>
            </a:lvl1pPr>
          </a:lstStyle>
          <a:p>
            <a:fld id="{8F655C1B-4665-4683-89CA-BEE59FE70AE9}" type="datetimeFigureOut">
              <a:rPr lang="fr-FR" smtClean="0"/>
              <a:t>01/06/2022</a:t>
            </a:fld>
            <a:endParaRPr lang="fr-FR"/>
          </a:p>
        </p:txBody>
      </p:sp>
      <p:sp>
        <p:nvSpPr>
          <p:cNvPr id="4" name="Espace réservé du pied de page 3"/>
          <p:cNvSpPr>
            <a:spLocks noGrp="1"/>
          </p:cNvSpPr>
          <p:nvPr>
            <p:ph type="ftr" sz="quarter" idx="2"/>
          </p:nvPr>
        </p:nvSpPr>
        <p:spPr>
          <a:xfrm>
            <a:off x="0" y="9428585"/>
            <a:ext cx="2971800"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4" y="9428585"/>
            <a:ext cx="2971800" cy="498055"/>
          </a:xfrm>
          <a:prstGeom prst="rect">
            <a:avLst/>
          </a:prstGeom>
        </p:spPr>
        <p:txBody>
          <a:bodyPr vert="horz" lIns="91440" tIns="45720" rIns="91440" bIns="45720" rtlCol="0" anchor="b"/>
          <a:lstStyle>
            <a:lvl1pPr algn="r">
              <a:defRPr sz="1200"/>
            </a:lvl1pPr>
          </a:lstStyle>
          <a:p>
            <a:fld id="{E22DBB2E-1FCD-4168-8568-E529623AAE04}" type="slidenum">
              <a:rPr lang="fr-FR" smtClean="0"/>
              <a:t>‹N°›</a:t>
            </a:fld>
            <a:endParaRPr lang="fr-FR"/>
          </a:p>
        </p:txBody>
      </p:sp>
    </p:spTree>
    <p:extLst>
      <p:ext uri="{BB962C8B-B14F-4D97-AF65-F5344CB8AC3E}">
        <p14:creationId xmlns:p14="http://schemas.microsoft.com/office/powerpoint/2010/main" val="1508229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4" y="0"/>
            <a:ext cx="2971800" cy="498056"/>
          </a:xfrm>
          <a:prstGeom prst="rect">
            <a:avLst/>
          </a:prstGeom>
        </p:spPr>
        <p:txBody>
          <a:bodyPr vert="horz" lIns="91440" tIns="45720" rIns="91440" bIns="45720" rtlCol="0"/>
          <a:lstStyle>
            <a:lvl1pPr algn="r">
              <a:defRPr sz="1200"/>
            </a:lvl1pPr>
          </a:lstStyle>
          <a:p>
            <a:fld id="{5E5EA16D-75D6-4338-84EB-6C612E899144}" type="datetimeFigureOut">
              <a:rPr lang="fr-FR" smtClean="0"/>
              <a:t>01/06/2022</a:t>
            </a:fld>
            <a:endParaRPr lang="fr-FR"/>
          </a:p>
        </p:txBody>
      </p:sp>
      <p:sp>
        <p:nvSpPr>
          <p:cNvPr id="4" name="Espace réservé de l'image des diapositives 3"/>
          <p:cNvSpPr>
            <a:spLocks noGrp="1" noRot="1" noChangeAspect="1"/>
          </p:cNvSpPr>
          <p:nvPr>
            <p:ph type="sldImg" idx="2"/>
          </p:nvPr>
        </p:nvSpPr>
        <p:spPr>
          <a:xfrm>
            <a:off x="450850" y="1241425"/>
            <a:ext cx="595630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1" y="4777194"/>
            <a:ext cx="548640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5"/>
            <a:ext cx="2971800"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4" y="9428585"/>
            <a:ext cx="2971800" cy="498055"/>
          </a:xfrm>
          <a:prstGeom prst="rect">
            <a:avLst/>
          </a:prstGeom>
        </p:spPr>
        <p:txBody>
          <a:bodyPr vert="horz" lIns="91440" tIns="45720" rIns="91440" bIns="45720" rtlCol="0" anchor="b"/>
          <a:lstStyle>
            <a:lvl1pPr algn="r">
              <a:defRPr sz="1200"/>
            </a:lvl1pPr>
          </a:lstStyle>
          <a:p>
            <a:fld id="{AB253117-C8DD-4A88-B275-120D21161D5A}" type="slidenum">
              <a:rPr lang="fr-FR" smtClean="0"/>
              <a:t>‹N°›</a:t>
            </a:fld>
            <a:endParaRPr lang="fr-FR"/>
          </a:p>
        </p:txBody>
      </p:sp>
    </p:spTree>
    <p:extLst>
      <p:ext uri="{BB962C8B-B14F-4D97-AF65-F5344CB8AC3E}">
        <p14:creationId xmlns:p14="http://schemas.microsoft.com/office/powerpoint/2010/main" val="349712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br>
              <a:rPr lang="fr-FR"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5</a:t>
            </a:fld>
            <a:endParaRPr lang="fr-FR"/>
          </a:p>
        </p:txBody>
      </p:sp>
    </p:spTree>
    <p:extLst>
      <p:ext uri="{BB962C8B-B14F-4D97-AF65-F5344CB8AC3E}">
        <p14:creationId xmlns:p14="http://schemas.microsoft.com/office/powerpoint/2010/main" val="16688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6</a:t>
            </a:fld>
            <a:endParaRPr lang="fr-FR"/>
          </a:p>
        </p:txBody>
      </p:sp>
    </p:spTree>
    <p:extLst>
      <p:ext uri="{BB962C8B-B14F-4D97-AF65-F5344CB8AC3E}">
        <p14:creationId xmlns:p14="http://schemas.microsoft.com/office/powerpoint/2010/main" val="308840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LOCALISATION : Talon gauche </a:t>
            </a:r>
            <a:br>
              <a:rPr lang="fr-FR"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7</a:t>
            </a:fld>
            <a:endParaRPr lang="fr-FR"/>
          </a:p>
        </p:txBody>
      </p:sp>
    </p:spTree>
    <p:extLst>
      <p:ext uri="{BB962C8B-B14F-4D97-AF65-F5344CB8AC3E}">
        <p14:creationId xmlns:p14="http://schemas.microsoft.com/office/powerpoint/2010/main" val="41145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PANSEMENTS : </a:t>
            </a:r>
            <a:r>
              <a:rPr lang="fr-FR" sz="1200" kern="1200" dirty="0" err="1">
                <a:solidFill>
                  <a:schemeClr val="tx1"/>
                </a:solidFill>
                <a:effectLst/>
                <a:latin typeface="+mn-lt"/>
                <a:ea typeface="+mn-ea"/>
                <a:cs typeface="+mn-cs"/>
              </a:rPr>
              <a:t>Jelonet</a:t>
            </a:r>
            <a:r>
              <a:rPr lang="fr-FR" sz="1200" kern="1200" dirty="0">
                <a:solidFill>
                  <a:schemeClr val="tx1"/>
                </a:solidFill>
                <a:effectLst/>
                <a:latin typeface="+mn-lt"/>
                <a:ea typeface="+mn-ea"/>
                <a:cs typeface="+mn-cs"/>
              </a:rPr>
              <a:t> /  pansement américain /Bandage</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Photo prise</a:t>
            </a:r>
            <a:br>
              <a:rPr lang="fr-FR" sz="1200" kern="1200" dirty="0">
                <a:solidFill>
                  <a:schemeClr val="tx1"/>
                </a:solidFill>
                <a:effectLst/>
                <a:latin typeface="+mn-lt"/>
                <a:ea typeface="+mn-ea"/>
                <a:cs typeface="+mn-cs"/>
              </a:rPr>
            </a:br>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8</a:t>
            </a:fld>
            <a:endParaRPr lang="fr-FR"/>
          </a:p>
        </p:txBody>
      </p:sp>
    </p:spTree>
    <p:extLst>
      <p:ext uri="{BB962C8B-B14F-4D97-AF65-F5344CB8AC3E}">
        <p14:creationId xmlns:p14="http://schemas.microsoft.com/office/powerpoint/2010/main" val="43871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Pansement avec le médecin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LOCALISATION :Talon droit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 ASPECT - Fibrineux- Bourgeon PRODUITS - Sérum physio - PANSEMENTS - </a:t>
            </a:r>
            <a:r>
              <a:rPr lang="fr-FR" sz="1200" kern="1200" dirty="0" err="1">
                <a:solidFill>
                  <a:schemeClr val="tx1"/>
                </a:solidFill>
                <a:effectLst/>
                <a:latin typeface="+mn-lt"/>
                <a:ea typeface="+mn-ea"/>
                <a:cs typeface="+mn-cs"/>
              </a:rPr>
              <a:t>Hydrocolloïde</a:t>
            </a:r>
            <a:r>
              <a:rPr lang="fr-FR" sz="1200" kern="1200" dirty="0">
                <a:solidFill>
                  <a:schemeClr val="tx1"/>
                </a:solidFill>
                <a:effectLst/>
                <a:latin typeface="+mn-lt"/>
                <a:ea typeface="+mn-ea"/>
                <a:cs typeface="+mn-cs"/>
              </a:rPr>
              <a:t> épais+ HE 60</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Laisse en chambre</a:t>
            </a:r>
            <a:br>
              <a:rPr lang="fr-FR" sz="1200" kern="1200" dirty="0">
                <a:solidFill>
                  <a:schemeClr val="tx1"/>
                </a:solidFill>
                <a:effectLst/>
                <a:latin typeface="+mn-lt"/>
                <a:ea typeface="+mn-ea"/>
                <a:cs typeface="+mn-cs"/>
              </a:rPr>
            </a:br>
            <a:r>
              <a:rPr lang="fr-FR" sz="1200" i="1" kern="1200" dirty="0">
                <a:solidFill>
                  <a:schemeClr val="tx1"/>
                </a:solidFill>
                <a:effectLst/>
                <a:latin typeface="+mn-lt"/>
                <a:ea typeface="+mn-ea"/>
                <a:cs typeface="+mn-cs"/>
              </a:rPr>
              <a:t>Mme Dina MARTINS - I.D.E. - 13/04/2018 // 11h55</a:t>
            </a:r>
            <a:r>
              <a:rPr lang="fr-FR" sz="1200" kern="1200" dirty="0">
                <a:solidFill>
                  <a:schemeClr val="tx1"/>
                </a:solidFill>
                <a:effectLst/>
                <a:latin typeface="+mn-lt"/>
                <a:ea typeface="+mn-ea"/>
                <a:cs typeface="+mn-cs"/>
              </a:rPr>
              <a:t> PANSEMENT / ETAT CUTANE - Suivi de plaie Pansement avec le médecin : </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LOCALISATION : Talon gauche - ASPECT - Atone - Fibrineux - Nécrose - Bourgeon</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Peau </a:t>
            </a:r>
            <a:r>
              <a:rPr lang="fr-FR" sz="1200" kern="1200" dirty="0" err="1">
                <a:solidFill>
                  <a:schemeClr val="tx1"/>
                </a:solidFill>
                <a:effectLst/>
                <a:latin typeface="+mn-lt"/>
                <a:ea typeface="+mn-ea"/>
                <a:cs typeface="+mn-cs"/>
              </a:rPr>
              <a:t>maceree</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Soins sous </a:t>
            </a:r>
            <a:r>
              <a:rPr lang="fr-FR" sz="1200" kern="1200" dirty="0" err="1">
                <a:solidFill>
                  <a:schemeClr val="tx1"/>
                </a:solidFill>
                <a:effectLst/>
                <a:latin typeface="+mn-lt"/>
                <a:ea typeface="+mn-ea"/>
                <a:cs typeface="+mn-cs"/>
              </a:rPr>
              <a:t>Meopa</a:t>
            </a:r>
            <a:r>
              <a:rPr lang="fr-FR" sz="1200" kern="1200" dirty="0">
                <a:solidFill>
                  <a:schemeClr val="tx1"/>
                </a:solidFill>
                <a:effectLst/>
                <a:latin typeface="+mn-lt"/>
                <a:ea typeface="+mn-ea"/>
                <a:cs typeface="+mn-cs"/>
              </a:rPr>
              <a:t> à 12 ( à demande du médecin)</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Prise de photo</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PRODUITS - PANSEMENTS - </a:t>
            </a:r>
            <a:r>
              <a:rPr lang="fr-FR" sz="1200" kern="1200" dirty="0" err="1">
                <a:solidFill>
                  <a:schemeClr val="tx1"/>
                </a:solidFill>
                <a:effectLst/>
                <a:latin typeface="+mn-lt"/>
                <a:ea typeface="+mn-ea"/>
                <a:cs typeface="+mn-cs"/>
              </a:rPr>
              <a:t>melolin</a:t>
            </a:r>
            <a:r>
              <a:rPr lang="fr-FR" sz="1200" kern="1200" dirty="0">
                <a:solidFill>
                  <a:schemeClr val="tx1"/>
                </a:solidFill>
                <a:effectLst/>
                <a:latin typeface="+mn-lt"/>
                <a:ea typeface="+mn-ea"/>
                <a:cs typeface="+mn-cs"/>
              </a:rPr>
              <a:t>( protocole </a:t>
            </a:r>
            <a:r>
              <a:rPr lang="fr-FR" sz="1200" kern="1200" dirty="0" err="1">
                <a:solidFill>
                  <a:schemeClr val="tx1"/>
                </a:solidFill>
                <a:effectLst/>
                <a:latin typeface="+mn-lt"/>
                <a:ea typeface="+mn-ea"/>
                <a:cs typeface="+mn-cs"/>
              </a:rPr>
              <a:t>huille</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aquacel</a:t>
            </a:r>
            <a:r>
              <a:rPr lang="fr-FR" sz="1200" kern="1200" dirty="0">
                <a:solidFill>
                  <a:schemeClr val="tx1"/>
                </a:solidFill>
                <a:effectLst/>
                <a:latin typeface="+mn-lt"/>
                <a:ea typeface="+mn-ea"/>
                <a:cs typeface="+mn-cs"/>
              </a:rPr>
              <a:t> fibre MATERIEL - Bandes </a:t>
            </a:r>
            <a:r>
              <a:rPr lang="fr-FR" sz="1200" kern="1200" dirty="0" err="1">
                <a:solidFill>
                  <a:schemeClr val="tx1"/>
                </a:solidFill>
                <a:effectLst/>
                <a:latin typeface="+mn-lt"/>
                <a:ea typeface="+mn-ea"/>
                <a:cs typeface="+mn-cs"/>
              </a:rPr>
              <a:t>Peha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Haft</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LOCALISATION : Talon gauche - ASPECT  - Fibrineux - Nécrose - Bourgeon</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Soins sous </a:t>
            </a:r>
            <a:r>
              <a:rPr lang="fr-FR" sz="1200" kern="1200" dirty="0" err="1">
                <a:solidFill>
                  <a:schemeClr val="tx1"/>
                </a:solidFill>
                <a:effectLst/>
                <a:latin typeface="+mn-lt"/>
                <a:ea typeface="+mn-ea"/>
                <a:cs typeface="+mn-cs"/>
              </a:rPr>
              <a:t>Meopa</a:t>
            </a:r>
            <a:r>
              <a:rPr lang="fr-FR" sz="1200" kern="1200" dirty="0">
                <a:solidFill>
                  <a:schemeClr val="tx1"/>
                </a:solidFill>
                <a:effectLst/>
                <a:latin typeface="+mn-lt"/>
                <a:ea typeface="+mn-ea"/>
                <a:cs typeface="+mn-cs"/>
              </a:rPr>
              <a:t> à 12L</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Prise de photo  PRODUITS - Sérum physio - PANSEMENTS - </a:t>
            </a:r>
            <a:r>
              <a:rPr lang="fr-FR" sz="1200" kern="1200" dirty="0" err="1">
                <a:solidFill>
                  <a:schemeClr val="tx1"/>
                </a:solidFill>
                <a:effectLst/>
                <a:latin typeface="+mn-lt"/>
                <a:ea typeface="+mn-ea"/>
                <a:cs typeface="+mn-cs"/>
              </a:rPr>
              <a:t>Hydrocellulaire</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Hydrofibre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Aquacel</a:t>
            </a:r>
            <a:r>
              <a:rPr lang="fr-FR" sz="1200" kern="1200" dirty="0">
                <a:solidFill>
                  <a:schemeClr val="tx1"/>
                </a:solidFill>
                <a:effectLst/>
                <a:latin typeface="+mn-lt"/>
                <a:ea typeface="+mn-ea"/>
                <a:cs typeface="+mn-cs"/>
              </a:rPr>
              <a:t>)-Protocole HE-Hydrogel</a:t>
            </a:r>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15</a:t>
            </a:fld>
            <a:endParaRPr lang="fr-FR"/>
          </a:p>
        </p:txBody>
      </p:sp>
    </p:spTree>
    <p:extLst>
      <p:ext uri="{BB962C8B-B14F-4D97-AF65-F5344CB8AC3E}">
        <p14:creationId xmlns:p14="http://schemas.microsoft.com/office/powerpoint/2010/main" val="126413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25</a:t>
            </a:fld>
            <a:endParaRPr lang="fr-FR"/>
          </a:p>
        </p:txBody>
      </p:sp>
    </p:spTree>
    <p:extLst>
      <p:ext uri="{BB962C8B-B14F-4D97-AF65-F5344CB8AC3E}">
        <p14:creationId xmlns:p14="http://schemas.microsoft.com/office/powerpoint/2010/main" val="202594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27</a:t>
            </a:fld>
            <a:endParaRPr lang="fr-FR"/>
          </a:p>
        </p:txBody>
      </p:sp>
    </p:spTree>
    <p:extLst>
      <p:ext uri="{BB962C8B-B14F-4D97-AF65-F5344CB8AC3E}">
        <p14:creationId xmlns:p14="http://schemas.microsoft.com/office/powerpoint/2010/main" val="360771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B253117-C8DD-4A88-B275-120D21161D5A}" type="slidenum">
              <a:rPr lang="fr-FR" smtClean="0"/>
              <a:t>28</a:t>
            </a:fld>
            <a:endParaRPr lang="fr-FR"/>
          </a:p>
        </p:txBody>
      </p:sp>
    </p:spTree>
    <p:extLst>
      <p:ext uri="{BB962C8B-B14F-4D97-AF65-F5344CB8AC3E}">
        <p14:creationId xmlns:p14="http://schemas.microsoft.com/office/powerpoint/2010/main" val="1655437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dirty="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D84E7DE-764E-4913-8F48-A9914839742D}" type="datetime1">
              <a:rPr lang="fr-FR" smtClean="0"/>
              <a:t>01/06/2022</a:t>
            </a:fld>
            <a:endParaRPr lang="fr-FR" dirty="0"/>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dirty="0"/>
          </a:p>
        </p:txBody>
      </p:sp>
      <p:pic>
        <p:nvPicPr>
          <p:cNvPr id="7" name="Imag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51" b="12453"/>
          <a:stretch/>
        </p:blipFill>
        <p:spPr>
          <a:xfrm>
            <a:off x="0" y="0"/>
            <a:ext cx="2370707" cy="1801640"/>
          </a:xfrm>
          <a:prstGeom prst="rect">
            <a:avLst/>
          </a:prstGeom>
        </p:spPr>
      </p:pic>
      <p:pic>
        <p:nvPicPr>
          <p:cNvPr id="8" name="Imag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696873">
            <a:off x="10625464" y="4679268"/>
            <a:ext cx="813085" cy="2088000"/>
          </a:xfrm>
          <a:prstGeom prst="rect">
            <a:avLst/>
          </a:prstGeom>
        </p:spPr>
      </p:pic>
    </p:spTree>
    <p:extLst>
      <p:ext uri="{BB962C8B-B14F-4D97-AF65-F5344CB8AC3E}">
        <p14:creationId xmlns:p14="http://schemas.microsoft.com/office/powerpoint/2010/main" val="376759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4E3C5F4-7CEE-4C24-B173-E52CE491A0B1}"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260262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BEC8E37-486E-41D7-A1F0-2443DD0B307E}"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14713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15264" y="1957716"/>
            <a:ext cx="7766936" cy="1646302"/>
          </a:xfrm>
        </p:spPr>
        <p:txBody>
          <a:bodyPr anchor="b">
            <a:noAutofit/>
          </a:bodyPr>
          <a:lstStyle>
            <a:lvl1pPr algn="r">
              <a:defRPr sz="5400">
                <a:solidFill>
                  <a:schemeClr val="accent1"/>
                </a:solidFill>
              </a:defRPr>
            </a:lvl1pPr>
          </a:lstStyle>
          <a:p>
            <a:r>
              <a:rPr lang="fr-FR" dirty="0"/>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7134A4E-0EAE-482A-8088-D139B87B8B95}" type="datetime1">
              <a:rPr lang="fr-FR" smtClean="0"/>
              <a:t>01/06/2022</a:t>
            </a:fld>
            <a:endParaRPr lang="fr-FR" dirty="0"/>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dirty="0"/>
          </a:p>
        </p:txBody>
      </p:sp>
      <p:pic>
        <p:nvPicPr>
          <p:cNvPr id="18" name="Imag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51" b="12453"/>
          <a:stretch/>
        </p:blipFill>
        <p:spPr>
          <a:xfrm>
            <a:off x="486531" y="0"/>
            <a:ext cx="2041071" cy="1551130"/>
          </a:xfrm>
          <a:prstGeom prst="rect">
            <a:avLst/>
          </a:prstGeom>
        </p:spPr>
      </p:pic>
      <p:pic>
        <p:nvPicPr>
          <p:cNvPr id="20" name="Imag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3696873">
            <a:off x="10625464" y="4679268"/>
            <a:ext cx="813085" cy="2088000"/>
          </a:xfrm>
          <a:prstGeom prst="rect">
            <a:avLst/>
          </a:prstGeom>
        </p:spPr>
      </p:pic>
      <p:pic>
        <p:nvPicPr>
          <p:cNvPr id="22" name="Image 21"/>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202213" y="1364646"/>
            <a:ext cx="161681" cy="5546572"/>
          </a:xfrm>
          <a:prstGeom prst="rect">
            <a:avLst/>
          </a:prstGeom>
        </p:spPr>
      </p:pic>
    </p:spTree>
    <p:extLst>
      <p:ext uri="{BB962C8B-B14F-4D97-AF65-F5344CB8AC3E}">
        <p14:creationId xmlns:p14="http://schemas.microsoft.com/office/powerpoint/2010/main" val="2127195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255832" y="214474"/>
            <a:ext cx="8596668" cy="1320800"/>
          </a:xfrm>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799ABA-A120-45E9-847A-3E63A6328721}"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pic>
        <p:nvPicPr>
          <p:cNvPr id="7" name="Image 6"/>
          <p:cNvPicPr>
            <a:picLocks noChangeAspect="1"/>
          </p:cNvPicPr>
          <p:nvPr userDrawn="1"/>
        </p:nvPicPr>
        <p:blipFill>
          <a:blip r:embed="rId2"/>
          <a:stretch>
            <a:fillRect/>
          </a:stretch>
        </p:blipFill>
        <p:spPr>
          <a:xfrm>
            <a:off x="0" y="47059"/>
            <a:ext cx="1138077" cy="862900"/>
          </a:xfrm>
          <a:prstGeom prst="rect">
            <a:avLst/>
          </a:prstGeom>
        </p:spPr>
      </p:pic>
    </p:spTree>
    <p:extLst>
      <p:ext uri="{BB962C8B-B14F-4D97-AF65-F5344CB8AC3E}">
        <p14:creationId xmlns:p14="http://schemas.microsoft.com/office/powerpoint/2010/main" val="391402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5DFF3D8-E72B-431A-9650-CF620D40370F}"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252804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5414A5C-0730-4092-9543-2304CFC1ED8F}" type="datetime1">
              <a:rPr lang="fr-FR" smtClean="0"/>
              <a:t>01/06/2022</a:t>
            </a:fld>
            <a:endParaRPr lang="fr-FR"/>
          </a:p>
        </p:txBody>
      </p:sp>
      <p:sp>
        <p:nvSpPr>
          <p:cNvPr id="6" name="Footer Placeholder 5"/>
          <p:cNvSpPr>
            <a:spLocks noGrp="1"/>
          </p:cNvSpPr>
          <p:nvPr>
            <p:ph type="ftr" sz="quarter" idx="11"/>
          </p:nvPr>
        </p:nvSpPr>
        <p:spPr/>
        <p:txBody>
          <a:bodyPr/>
          <a:lstStyle/>
          <a:p>
            <a:r>
              <a:rPr lang="fr-FR"/>
              <a:t>Docteur BRUHAT - BROCHARD L - CHEVALLIER V - JOPPE A journée aroma 2 juin 2022</a:t>
            </a:r>
          </a:p>
        </p:txBody>
      </p:sp>
      <p:sp>
        <p:nvSpPr>
          <p:cNvPr id="7" name="Slide Number Placeholder 6"/>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408506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9064B51-9FCE-43EA-8428-0F637E4C23DE}" type="datetime1">
              <a:rPr lang="fr-FR" smtClean="0"/>
              <a:t>01/06/2022</a:t>
            </a:fld>
            <a:endParaRPr lang="fr-FR"/>
          </a:p>
        </p:txBody>
      </p:sp>
      <p:sp>
        <p:nvSpPr>
          <p:cNvPr id="8" name="Footer Placeholder 7"/>
          <p:cNvSpPr>
            <a:spLocks noGrp="1"/>
          </p:cNvSpPr>
          <p:nvPr>
            <p:ph type="ftr" sz="quarter" idx="11"/>
          </p:nvPr>
        </p:nvSpPr>
        <p:spPr/>
        <p:txBody>
          <a:bodyPr/>
          <a:lstStyle/>
          <a:p>
            <a:r>
              <a:rPr lang="fr-FR"/>
              <a:t>Docteur BRUHAT - BROCHARD L - CHEVALLIER V - JOPPE A journée aroma 2 juin 2022</a:t>
            </a:r>
          </a:p>
        </p:txBody>
      </p:sp>
      <p:sp>
        <p:nvSpPr>
          <p:cNvPr id="9" name="Slide Number Placeholder 8"/>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2296660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DF75A37-3073-4E74-9AFB-441A9AD4690D}" type="datetime1">
              <a:rPr lang="fr-FR" smtClean="0"/>
              <a:t>01/06/2022</a:t>
            </a:fld>
            <a:endParaRPr lang="fr-FR"/>
          </a:p>
        </p:txBody>
      </p:sp>
      <p:sp>
        <p:nvSpPr>
          <p:cNvPr id="4" name="Footer Placeholder 3"/>
          <p:cNvSpPr>
            <a:spLocks noGrp="1"/>
          </p:cNvSpPr>
          <p:nvPr>
            <p:ph type="ftr" sz="quarter" idx="11"/>
          </p:nvPr>
        </p:nvSpPr>
        <p:spPr/>
        <p:txBody>
          <a:bodyPr/>
          <a:lstStyle/>
          <a:p>
            <a:r>
              <a:rPr lang="fr-FR"/>
              <a:t>Docteur BRUHAT - BROCHARD L - CHEVALLIER V - JOPPE A journée aroma 2 juin 2022</a:t>
            </a:r>
          </a:p>
        </p:txBody>
      </p:sp>
      <p:sp>
        <p:nvSpPr>
          <p:cNvPr id="5" name="Slide Number Placeholder 4"/>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157999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18F01-8B71-442F-831D-983701925FA2}" type="datetime1">
              <a:rPr lang="fr-FR" smtClean="0"/>
              <a:t>01/06/2022</a:t>
            </a:fld>
            <a:endParaRPr lang="fr-FR"/>
          </a:p>
        </p:txBody>
      </p:sp>
      <p:sp>
        <p:nvSpPr>
          <p:cNvPr id="3" name="Footer Placeholder 2"/>
          <p:cNvSpPr>
            <a:spLocks noGrp="1"/>
          </p:cNvSpPr>
          <p:nvPr>
            <p:ph type="ftr" sz="quarter" idx="11"/>
          </p:nvPr>
        </p:nvSpPr>
        <p:spPr/>
        <p:txBody>
          <a:bodyPr/>
          <a:lstStyle/>
          <a:p>
            <a:r>
              <a:rPr lang="fr-FR"/>
              <a:t>Docteur BRUHAT - BROCHARD L - CHEVALLIER V - JOPPE A journée aroma 2 juin 2022</a:t>
            </a:r>
          </a:p>
        </p:txBody>
      </p:sp>
      <p:sp>
        <p:nvSpPr>
          <p:cNvPr id="4" name="Slide Number Placeholder 3"/>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193917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CD5EF25-CCDA-493E-8DE4-86A6A789059C}" type="datetime1">
              <a:rPr lang="fr-FR" smtClean="0"/>
              <a:t>01/06/2022</a:t>
            </a:fld>
            <a:endParaRPr lang="fr-FR"/>
          </a:p>
        </p:txBody>
      </p:sp>
      <p:sp>
        <p:nvSpPr>
          <p:cNvPr id="6" name="Footer Placeholder 5"/>
          <p:cNvSpPr>
            <a:spLocks noGrp="1"/>
          </p:cNvSpPr>
          <p:nvPr>
            <p:ph type="ftr" sz="quarter" idx="11"/>
          </p:nvPr>
        </p:nvSpPr>
        <p:spPr/>
        <p:txBody>
          <a:bodyPr/>
          <a:lstStyle/>
          <a:p>
            <a:r>
              <a:rPr lang="fr-FR"/>
              <a:t>Docteur BRUHAT - BROCHARD L - CHEVALLIER V - JOPPE A journée aroma 2 juin 2022</a:t>
            </a:r>
          </a:p>
        </p:txBody>
      </p:sp>
      <p:sp>
        <p:nvSpPr>
          <p:cNvPr id="7" name="Slide Number Placeholder 6"/>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169118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938DD92-EAA3-4FA5-B78B-2E8C5599E77A}"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3859508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7E4AF37-D30D-4B43-9F48-D60C5B77581B}" type="datetime1">
              <a:rPr lang="fr-FR" smtClean="0"/>
              <a:t>01/06/2022</a:t>
            </a:fld>
            <a:endParaRPr lang="fr-FR"/>
          </a:p>
        </p:txBody>
      </p:sp>
      <p:sp>
        <p:nvSpPr>
          <p:cNvPr id="6" name="Footer Placeholder 5"/>
          <p:cNvSpPr>
            <a:spLocks noGrp="1"/>
          </p:cNvSpPr>
          <p:nvPr>
            <p:ph type="ftr" sz="quarter" idx="11"/>
          </p:nvPr>
        </p:nvSpPr>
        <p:spPr/>
        <p:txBody>
          <a:bodyPr/>
          <a:lstStyle/>
          <a:p>
            <a:r>
              <a:rPr lang="fr-FR"/>
              <a:t>Docteur BRUHAT - BROCHARD L - CHEVALLIER V - JOPPE A journée aroma 2 juin 2022</a:t>
            </a:r>
          </a:p>
        </p:txBody>
      </p:sp>
      <p:sp>
        <p:nvSpPr>
          <p:cNvPr id="7" name="Slide Number Placeholder 6"/>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3057904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BDBA96B-8203-4350-85AF-A89953BC7F65}"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3267181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3C6E4C0-A5AD-4FC5-B53C-BEC7A146D714}"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31810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F190922-1332-4B19-A5E4-E53AC17AA022}"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178842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F50C58FA-0F68-41D6-9D8D-383B938820E3}"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23990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785C72AF-BC39-4322-91DB-5828C8CF2CA0}"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3946598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2AC398F-F464-4600-8141-4D72FE17861A}"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483458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11CA46B-5897-4936-82FC-6992C4058BC7}"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195923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DC78A3E-3EC3-40DB-B297-3F850D51C481}" type="datetime1">
              <a:rPr lang="fr-FR" smtClean="0"/>
              <a:t>01/06/2022</a:t>
            </a:fld>
            <a:endParaRPr lang="fr-FR"/>
          </a:p>
        </p:txBody>
      </p:sp>
      <p:sp>
        <p:nvSpPr>
          <p:cNvPr id="5" name="Footer Placeholder 4"/>
          <p:cNvSpPr>
            <a:spLocks noGrp="1"/>
          </p:cNvSpPr>
          <p:nvPr>
            <p:ph type="ftr" sz="quarter" idx="11"/>
          </p:nvPr>
        </p:nvSpPr>
        <p:spPr/>
        <p:txBody>
          <a:bodyPr/>
          <a:lstStyle/>
          <a:p>
            <a:r>
              <a:rPr lang="fr-FR"/>
              <a:t>Docteur BRUHAT - BROCHARD L - CHEVALLIER V - JOPPE A journée aroma 2 juin 2022</a:t>
            </a:r>
          </a:p>
        </p:txBody>
      </p:sp>
      <p:sp>
        <p:nvSpPr>
          <p:cNvPr id="6" name="Slide Number Placeholder 5"/>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268573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F24C767-7C12-4C33-8262-D5EA48AF2BAF}" type="datetime1">
              <a:rPr lang="fr-FR" smtClean="0"/>
              <a:t>01/06/2022</a:t>
            </a:fld>
            <a:endParaRPr lang="fr-FR"/>
          </a:p>
        </p:txBody>
      </p:sp>
      <p:sp>
        <p:nvSpPr>
          <p:cNvPr id="6" name="Footer Placeholder 5"/>
          <p:cNvSpPr>
            <a:spLocks noGrp="1"/>
          </p:cNvSpPr>
          <p:nvPr>
            <p:ph type="ftr" sz="quarter" idx="11"/>
          </p:nvPr>
        </p:nvSpPr>
        <p:spPr/>
        <p:txBody>
          <a:bodyPr/>
          <a:lstStyle/>
          <a:p>
            <a:r>
              <a:rPr lang="fr-FR"/>
              <a:t>Docteur BRUHAT - BROCHARD L - CHEVALLIER V - JOPPE A journée aroma 2 juin 2022</a:t>
            </a:r>
          </a:p>
        </p:txBody>
      </p:sp>
      <p:sp>
        <p:nvSpPr>
          <p:cNvPr id="7" name="Slide Number Placeholder 6"/>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335131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7D81200B-39EC-43BE-B9DA-21A1ADE64CF2}" type="datetime1">
              <a:rPr lang="fr-FR" smtClean="0"/>
              <a:t>01/06/2022</a:t>
            </a:fld>
            <a:endParaRPr lang="fr-FR"/>
          </a:p>
        </p:txBody>
      </p:sp>
      <p:sp>
        <p:nvSpPr>
          <p:cNvPr id="8" name="Footer Placeholder 7"/>
          <p:cNvSpPr>
            <a:spLocks noGrp="1"/>
          </p:cNvSpPr>
          <p:nvPr>
            <p:ph type="ftr" sz="quarter" idx="11"/>
          </p:nvPr>
        </p:nvSpPr>
        <p:spPr/>
        <p:txBody>
          <a:bodyPr/>
          <a:lstStyle/>
          <a:p>
            <a:r>
              <a:rPr lang="fr-FR"/>
              <a:t>Docteur BRUHAT - BROCHARD L - CHEVALLIER V - JOPPE A journée aroma 2 juin 2022</a:t>
            </a:r>
          </a:p>
        </p:txBody>
      </p:sp>
      <p:sp>
        <p:nvSpPr>
          <p:cNvPr id="9" name="Slide Number Placeholder 8"/>
          <p:cNvSpPr>
            <a:spLocks noGrp="1"/>
          </p:cNvSpPr>
          <p:nvPr>
            <p:ph type="sldNum" sz="quarter" idx="12"/>
          </p:nvPr>
        </p:nvSpPr>
        <p:spPr/>
        <p:txBody>
          <a:bodyPr/>
          <a:lstStyle/>
          <a:p>
            <a:fld id="{D0BB7FF9-0FDA-4FD6-BB4A-AEFAD205E146}"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05167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58FAB6-45B7-453F-B2A0-229C218D42DA}" type="datetime1">
              <a:rPr lang="fr-FR" smtClean="0"/>
              <a:t>01/06/2022</a:t>
            </a:fld>
            <a:endParaRPr lang="fr-FR"/>
          </a:p>
        </p:txBody>
      </p:sp>
      <p:sp>
        <p:nvSpPr>
          <p:cNvPr id="4" name="Footer Placeholder 3"/>
          <p:cNvSpPr>
            <a:spLocks noGrp="1"/>
          </p:cNvSpPr>
          <p:nvPr>
            <p:ph type="ftr" sz="quarter" idx="11"/>
          </p:nvPr>
        </p:nvSpPr>
        <p:spPr/>
        <p:txBody>
          <a:bodyPr/>
          <a:lstStyle/>
          <a:p>
            <a:r>
              <a:rPr lang="fr-FR"/>
              <a:t>Docteur BRUHAT - BROCHARD L - CHEVALLIER V - JOPPE A journée aroma 2 juin 2022</a:t>
            </a:r>
          </a:p>
        </p:txBody>
      </p:sp>
      <p:sp>
        <p:nvSpPr>
          <p:cNvPr id="5" name="Slide Number Placeholder 4"/>
          <p:cNvSpPr>
            <a:spLocks noGrp="1"/>
          </p:cNvSpPr>
          <p:nvPr>
            <p:ph type="sldNum" sz="quarter" idx="12"/>
          </p:nvPr>
        </p:nvSpPr>
        <p:spPr/>
        <p:txBody>
          <a:bodyPr/>
          <a:lstStyle/>
          <a:p>
            <a:fld id="{D0BB7FF9-0FDA-4FD6-BB4A-AEFAD205E146}" type="slidenum">
              <a:rPr lang="fr-FR" smtClean="0"/>
              <a:t>‹N°›</a:t>
            </a:fld>
            <a:endParaRPr lang="fr-FR"/>
          </a:p>
        </p:txBody>
      </p:sp>
      <p:sp>
        <p:nvSpPr>
          <p:cNvPr id="6" name="Title 5"/>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158045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FDF57-51FA-4647-AE0B-9AF1C34B87A8}" type="datetime1">
              <a:rPr lang="fr-FR" smtClean="0"/>
              <a:t>01/06/2022</a:t>
            </a:fld>
            <a:endParaRPr lang="fr-FR"/>
          </a:p>
        </p:txBody>
      </p:sp>
      <p:sp>
        <p:nvSpPr>
          <p:cNvPr id="3" name="Footer Placeholder 2"/>
          <p:cNvSpPr>
            <a:spLocks noGrp="1"/>
          </p:cNvSpPr>
          <p:nvPr>
            <p:ph type="ftr" sz="quarter" idx="11"/>
          </p:nvPr>
        </p:nvSpPr>
        <p:spPr/>
        <p:txBody>
          <a:bodyPr/>
          <a:lstStyle/>
          <a:p>
            <a:r>
              <a:rPr lang="fr-FR"/>
              <a:t>Docteur BRUHAT - BROCHARD L - CHEVALLIER V - JOPPE A journée aroma 2 juin 2022</a:t>
            </a:r>
          </a:p>
        </p:txBody>
      </p:sp>
      <p:sp>
        <p:nvSpPr>
          <p:cNvPr id="4" name="Slide Number Placeholder 3"/>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415824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078C4F7-71F1-4938-A2A5-510001FAAF7C}" type="datetime1">
              <a:rPr lang="fr-FR" smtClean="0"/>
              <a:t>01/06/2022</a:t>
            </a:fld>
            <a:endParaRPr lang="fr-FR"/>
          </a:p>
        </p:txBody>
      </p:sp>
      <p:sp>
        <p:nvSpPr>
          <p:cNvPr id="6" name="Footer Placeholder 5"/>
          <p:cNvSpPr>
            <a:spLocks noGrp="1"/>
          </p:cNvSpPr>
          <p:nvPr>
            <p:ph type="ftr" sz="quarter" idx="11"/>
          </p:nvPr>
        </p:nvSpPr>
        <p:spPr/>
        <p:txBody>
          <a:bodyPr/>
          <a:lstStyle/>
          <a:p>
            <a:r>
              <a:rPr lang="fr-FR"/>
              <a:t>Docteur BRUHAT - BROCHARD L - CHEVALLIER V - JOPPE A journée aroma 2 juin 2022</a:t>
            </a:r>
          </a:p>
        </p:txBody>
      </p:sp>
      <p:sp>
        <p:nvSpPr>
          <p:cNvPr id="7" name="Slide Number Placeholder 6"/>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8122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0B8D2F45-9D93-4500-AA04-FBAEF8DF9340}" type="datetime1">
              <a:rPr lang="fr-FR" smtClean="0"/>
              <a:t>01/06/2022</a:t>
            </a:fld>
            <a:endParaRPr lang="fr-FR"/>
          </a:p>
        </p:txBody>
      </p:sp>
      <p:sp>
        <p:nvSpPr>
          <p:cNvPr id="6" name="Footer Placeholder 5"/>
          <p:cNvSpPr>
            <a:spLocks noGrp="1"/>
          </p:cNvSpPr>
          <p:nvPr>
            <p:ph type="ftr" sz="quarter" idx="11"/>
          </p:nvPr>
        </p:nvSpPr>
        <p:spPr/>
        <p:txBody>
          <a:bodyPr/>
          <a:lstStyle/>
          <a:p>
            <a:r>
              <a:rPr lang="fr-FR"/>
              <a:t>Docteur BRUHAT - BROCHARD L - CHEVALLIER V - JOPPE A journée aroma 2 juin 2022</a:t>
            </a:r>
          </a:p>
        </p:txBody>
      </p:sp>
      <p:sp>
        <p:nvSpPr>
          <p:cNvPr id="7" name="Slide Number Placeholder 6"/>
          <p:cNvSpPr>
            <a:spLocks noGrp="1"/>
          </p:cNvSpPr>
          <p:nvPr>
            <p:ph type="sldNum" sz="quarter" idx="12"/>
          </p:nvPr>
        </p:nvSpPr>
        <p:spPr/>
        <p:txBody>
          <a:bodyPr/>
          <a:lstStyle/>
          <a:p>
            <a:fld id="{D0BB7FF9-0FDA-4FD6-BB4A-AEFAD205E146}" type="slidenum">
              <a:rPr lang="fr-FR" smtClean="0"/>
              <a:t>‹N°›</a:t>
            </a:fld>
            <a:endParaRPr lang="fr-FR"/>
          </a:p>
        </p:txBody>
      </p:sp>
    </p:spTree>
    <p:extLst>
      <p:ext uri="{BB962C8B-B14F-4D97-AF65-F5344CB8AC3E}">
        <p14:creationId xmlns:p14="http://schemas.microsoft.com/office/powerpoint/2010/main" val="303819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1F0D2CD-2629-484B-A177-5CE8080C356C}" type="datetime1">
              <a:rPr lang="fr-FR" smtClean="0"/>
              <a:t>01/06/2022</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r>
              <a:rPr lang="fr-FR"/>
              <a:t>Docteur BRUHAT - BROCHARD L - CHEVALLIER V - JOPPE A journée aroma 2 juin 2022</a:t>
            </a: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0BB7FF9-0FDA-4FD6-BB4A-AEFAD205E146}" type="slidenum">
              <a:rPr lang="fr-FR" smtClean="0"/>
              <a:t>‹N°›</a:t>
            </a:fld>
            <a:endParaRPr lang="fr-FR"/>
          </a:p>
        </p:txBody>
      </p:sp>
    </p:spTree>
    <p:extLst>
      <p:ext uri="{BB962C8B-B14F-4D97-AF65-F5344CB8AC3E}">
        <p14:creationId xmlns:p14="http://schemas.microsoft.com/office/powerpoint/2010/main" val="3752772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D329C3-DEB2-4562-A967-7A204A35A601}" type="datetime1">
              <a:rPr lang="fr-FR" smtClean="0"/>
              <a:t>01/06/2022</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Docteur BRUHAT - BROCHARD L - CHEVALLIER V - JOPPE A journée aroma 2 juin 2022</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0BB7FF9-0FDA-4FD6-BB4A-AEFAD205E146}" type="slidenum">
              <a:rPr lang="fr-FR" smtClean="0"/>
              <a:t>‹N°›</a:t>
            </a:fld>
            <a:endParaRPr lang="fr-FR"/>
          </a:p>
        </p:txBody>
      </p:sp>
    </p:spTree>
    <p:extLst>
      <p:ext uri="{BB962C8B-B14F-4D97-AF65-F5344CB8AC3E}">
        <p14:creationId xmlns:p14="http://schemas.microsoft.com/office/powerpoint/2010/main" val="8534284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0" y="2525785"/>
            <a:ext cx="10021077" cy="23876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fr-FR" sz="5300" b="1" dirty="0">
              <a:solidFill>
                <a:srgbClr val="0070C0"/>
              </a:solidFill>
              <a:effectLst>
                <a:outerShdw blurRad="38100" dist="38100" dir="2700000" algn="tl">
                  <a:srgbClr val="000000">
                    <a:alpha val="43137"/>
                  </a:srgbClr>
                </a:outerShdw>
              </a:effectLst>
              <a:latin typeface="+mn-lt"/>
            </a:endParaRPr>
          </a:p>
        </p:txBody>
      </p:sp>
      <p:pic>
        <p:nvPicPr>
          <p:cNvPr id="7" name="Image 6"/>
          <p:cNvPicPr>
            <a:picLocks noChangeAspect="1"/>
          </p:cNvPicPr>
          <p:nvPr/>
        </p:nvPicPr>
        <p:blipFill>
          <a:blip r:embed="rId2"/>
          <a:stretch>
            <a:fillRect/>
          </a:stretch>
        </p:blipFill>
        <p:spPr>
          <a:xfrm>
            <a:off x="0" y="98154"/>
            <a:ext cx="2042337" cy="1548518"/>
          </a:xfrm>
          <a:prstGeom prst="rect">
            <a:avLst/>
          </a:prstGeom>
        </p:spPr>
      </p:pic>
      <p:pic>
        <p:nvPicPr>
          <p:cNvPr id="8" name="Image 7"/>
          <p:cNvPicPr>
            <a:picLocks noChangeAspect="1"/>
          </p:cNvPicPr>
          <p:nvPr/>
        </p:nvPicPr>
        <p:blipFill>
          <a:blip r:embed="rId3"/>
          <a:stretch>
            <a:fillRect/>
          </a:stretch>
        </p:blipFill>
        <p:spPr>
          <a:xfrm>
            <a:off x="7647590" y="4052340"/>
            <a:ext cx="2103302" cy="1999661"/>
          </a:xfrm>
          <a:prstGeom prst="rect">
            <a:avLst/>
          </a:prstGeom>
        </p:spPr>
      </p:pic>
      <p:sp>
        <p:nvSpPr>
          <p:cNvPr id="5" name="Titre 1"/>
          <p:cNvSpPr>
            <a:spLocks noGrp="1"/>
          </p:cNvSpPr>
          <p:nvPr>
            <p:ph type="title"/>
          </p:nvPr>
        </p:nvSpPr>
        <p:spPr>
          <a:xfrm>
            <a:off x="1021168" y="2525785"/>
            <a:ext cx="8596668" cy="2155943"/>
          </a:xfrm>
        </p:spPr>
        <p:txBody>
          <a:bodyPr>
            <a:normAutofit fontScale="90000"/>
          </a:bodyPr>
          <a:lstStyle/>
          <a:p>
            <a:pPr algn="ctr"/>
            <a:r>
              <a:rPr lang="fr-FR" sz="4800" b="1" dirty="0">
                <a:effectLst>
                  <a:outerShdw blurRad="38100" dist="38100" dir="2700000" algn="tl">
                    <a:srgbClr val="000000">
                      <a:alpha val="43137"/>
                    </a:srgbClr>
                  </a:outerShdw>
                </a:effectLst>
              </a:rPr>
              <a:t>Aromathérapie dans les plaies  Démarche thérapeutique en pratique infirmière </a:t>
            </a:r>
          </a:p>
        </p:txBody>
      </p:sp>
      <p:sp>
        <p:nvSpPr>
          <p:cNvPr id="2" name="Espace réservé du pied de page 1"/>
          <p:cNvSpPr>
            <a:spLocks noGrp="1"/>
          </p:cNvSpPr>
          <p:nvPr>
            <p:ph type="ftr" sz="quarter" idx="11"/>
          </p:nvPr>
        </p:nvSpPr>
        <p:spPr/>
        <p:txBody>
          <a:bodyPr/>
          <a:lstStyle/>
          <a:p>
            <a:r>
              <a:rPr lang="fr-FR" dirty="0"/>
              <a:t>Docteur BRUHAT - BROCHARD L - CHEVALLIER V - JOPPE A journée </a:t>
            </a:r>
            <a:r>
              <a:rPr lang="fr-FR" dirty="0" err="1"/>
              <a:t>aroma</a:t>
            </a:r>
            <a:r>
              <a:rPr lang="fr-FR" dirty="0"/>
              <a:t> 2 juin 2022</a:t>
            </a:r>
          </a:p>
        </p:txBody>
      </p:sp>
    </p:spTree>
    <p:extLst>
      <p:ext uri="{BB962C8B-B14F-4D97-AF65-F5344CB8AC3E}">
        <p14:creationId xmlns:p14="http://schemas.microsoft.com/office/powerpoint/2010/main" val="132274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Mr L.                    Guérison en 5 mois environ</a:t>
            </a:r>
            <a:br>
              <a:rPr lang="fr-FR" dirty="0"/>
            </a:br>
            <a:r>
              <a:rPr lang="fr-FR" dirty="0"/>
              <a:t>                                                       </a:t>
            </a:r>
            <a:r>
              <a:rPr lang="fr-FR" sz="2400" dirty="0"/>
              <a:t>22 février 2021</a:t>
            </a:r>
          </a:p>
        </p:txBody>
      </p:sp>
      <p:sp>
        <p:nvSpPr>
          <p:cNvPr id="3" name="Espace réservé du contenu 2"/>
          <p:cNvSpPr>
            <a:spLocks noGrp="1"/>
          </p:cNvSpPr>
          <p:nvPr>
            <p:ph sz="half" idx="1"/>
          </p:nvPr>
        </p:nvSpPr>
        <p:spPr/>
        <p:txBody>
          <a:bodyPr/>
          <a:lstStyle/>
          <a:p>
            <a:pPr marL="0" indent="0">
              <a:buNone/>
            </a:pPr>
            <a:endParaRPr lang="fr-FR" dirty="0">
              <a:solidFill>
                <a:schemeClr val="tx1"/>
              </a:solidFill>
            </a:endParaRPr>
          </a:p>
          <a:p>
            <a:r>
              <a:rPr lang="fr-FR" dirty="0">
                <a:solidFill>
                  <a:schemeClr val="tx1"/>
                </a:solidFill>
              </a:rPr>
              <a:t>Mr LEM. G vit en EHPAD aujourd’hui. Il se déplace à l’aide d’un fauteuil roulant et ne déambule plus mais est capable de faire quelques pas avec un déambulateur 2 roues/2 pieds, il n’a plus d’escarre</a:t>
            </a:r>
          </a:p>
          <a:p>
            <a:r>
              <a:rPr lang="fr-FR" dirty="0">
                <a:solidFill>
                  <a:schemeClr val="tx1"/>
                </a:solidFill>
              </a:rPr>
              <a:t>A ce jour il pèse 66,90 kg avec un IMC à 22,9 Kg/m²</a:t>
            </a:r>
          </a:p>
          <a:p>
            <a:r>
              <a:rPr lang="fr-FR" dirty="0">
                <a:solidFill>
                  <a:schemeClr val="tx1"/>
                </a:solidFill>
              </a:rPr>
              <a:t>Il mange toujours en texture mixé, régime enrichi en fibre. N’a plus de complément alimentaire </a:t>
            </a:r>
            <a:endParaRPr lang="fr-FR" dirty="0">
              <a:solidFill>
                <a:srgbClr val="FF0000"/>
              </a:solidFill>
            </a:endParaRPr>
          </a:p>
          <a:p>
            <a:endParaRPr lang="fr-FR" dirty="0">
              <a:solidFill>
                <a:srgbClr val="FF0000"/>
              </a:solidFill>
            </a:endParaRPr>
          </a:p>
        </p:txBody>
      </p:sp>
      <p:pic>
        <p:nvPicPr>
          <p:cNvPr id="5" name="Espace réservé du contenu 4"/>
          <p:cNvPicPr>
            <a:picLocks noGrp="1" noChangeAspect="1"/>
          </p:cNvPicPr>
          <p:nvPr>
            <p:ph sz="half" idx="2"/>
          </p:nvPr>
        </p:nvPicPr>
        <p:blipFill>
          <a:blip r:embed="rId2"/>
          <a:stretch>
            <a:fillRect/>
          </a:stretch>
        </p:blipFill>
        <p:spPr>
          <a:xfrm>
            <a:off x="6068568" y="1836833"/>
            <a:ext cx="4524404" cy="4803506"/>
          </a:xfrm>
          <a:prstGeom prst="rect">
            <a:avLst/>
          </a:prstGeom>
        </p:spPr>
      </p:pic>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399727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dirty="0"/>
              <a:t>Mme G., 82 ans</a:t>
            </a:r>
          </a:p>
        </p:txBody>
      </p:sp>
      <p:sp>
        <p:nvSpPr>
          <p:cNvPr id="3" name="Espace réservé du contenu 2"/>
          <p:cNvSpPr>
            <a:spLocks noGrp="1"/>
          </p:cNvSpPr>
          <p:nvPr>
            <p:ph idx="1"/>
          </p:nvPr>
        </p:nvSpPr>
        <p:spPr>
          <a:xfrm>
            <a:off x="677334" y="1289155"/>
            <a:ext cx="8596668" cy="4752208"/>
          </a:xfrm>
        </p:spPr>
        <p:txBody>
          <a:bodyPr>
            <a:noAutofit/>
          </a:bodyPr>
          <a:lstStyle/>
          <a:p>
            <a:pPr marL="457200" lvl="1" indent="0">
              <a:buNone/>
            </a:pPr>
            <a:endParaRPr lang="fr-FR" sz="1400" dirty="0">
              <a:solidFill>
                <a:srgbClr val="FF0000"/>
              </a:solidFill>
            </a:endParaRPr>
          </a:p>
          <a:p>
            <a:r>
              <a:rPr lang="fr-FR" sz="2000" dirty="0">
                <a:solidFill>
                  <a:schemeClr val="tx1"/>
                </a:solidFill>
              </a:rPr>
              <a:t>Transfert d’UPAD  en SSR le 09/03/2020 </a:t>
            </a:r>
            <a:r>
              <a:rPr lang="fr-FR" dirty="0">
                <a:solidFill>
                  <a:schemeClr val="tx1"/>
                </a:solidFill>
              </a:rPr>
              <a:t>	</a:t>
            </a:r>
          </a:p>
          <a:p>
            <a:pPr algn="just"/>
            <a:r>
              <a:rPr lang="fr-FR" sz="2000" dirty="0">
                <a:solidFill>
                  <a:schemeClr val="tx1"/>
                </a:solidFill>
              </a:rPr>
              <a:t>Pour soins d'escarre talonnière depuis le 4 février 2020 (plaie due à un </a:t>
            </a:r>
            <a:r>
              <a:rPr lang="fr-FR" sz="2000" b="1" dirty="0">
                <a:solidFill>
                  <a:schemeClr val="tx1"/>
                </a:solidFill>
              </a:rPr>
              <a:t>traumatisme</a:t>
            </a:r>
            <a:r>
              <a:rPr lang="fr-FR" sz="2000" dirty="0">
                <a:solidFill>
                  <a:schemeClr val="tx1"/>
                </a:solidFill>
              </a:rPr>
              <a:t>  du talon du fait de ses </a:t>
            </a:r>
            <a:r>
              <a:rPr lang="fr-FR" sz="2000" b="1" dirty="0">
                <a:solidFill>
                  <a:schemeClr val="tx1"/>
                </a:solidFill>
              </a:rPr>
              <a:t>chaussures</a:t>
            </a:r>
            <a:r>
              <a:rPr lang="fr-FR" sz="2000" dirty="0">
                <a:solidFill>
                  <a:schemeClr val="tx1"/>
                </a:solidFill>
              </a:rPr>
              <a:t> sur un </a:t>
            </a:r>
            <a:r>
              <a:rPr lang="fr-FR" sz="2000" b="1" dirty="0">
                <a:solidFill>
                  <a:schemeClr val="accent1"/>
                </a:solidFill>
              </a:rPr>
              <a:t>terrain vasculaire </a:t>
            </a:r>
          </a:p>
          <a:p>
            <a:pPr algn="just"/>
            <a:r>
              <a:rPr lang="fr-FR" sz="2000" dirty="0">
                <a:solidFill>
                  <a:schemeClr val="tx1"/>
                </a:solidFill>
              </a:rPr>
              <a:t>Troubles psycho-comportementaux avec hétéro-agressivité </a:t>
            </a:r>
          </a:p>
          <a:p>
            <a:pPr algn="just"/>
            <a:r>
              <a:rPr lang="fr-FR" sz="2000" dirty="0">
                <a:solidFill>
                  <a:schemeClr val="tx1"/>
                </a:solidFill>
              </a:rPr>
              <a:t>Diabète de type II déséquilibré avec reprise d’une insulinothérapie, HTA</a:t>
            </a:r>
            <a:endParaRPr lang="fr-FR" dirty="0">
              <a:solidFill>
                <a:schemeClr val="tx1"/>
              </a:solidFill>
            </a:endParaRPr>
          </a:p>
          <a:p>
            <a:r>
              <a:rPr lang="fr-FR" sz="2000" dirty="0">
                <a:solidFill>
                  <a:schemeClr val="tx1"/>
                </a:solidFill>
              </a:rPr>
              <a:t>Poids  de référence au 10/03/2020: 81,80 kg pour 1m57, IMC à 33,3 kg/m²</a:t>
            </a:r>
          </a:p>
          <a:p>
            <a:r>
              <a:rPr lang="fr-FR" sz="2000" dirty="0">
                <a:solidFill>
                  <a:schemeClr val="tx1"/>
                </a:solidFill>
              </a:rPr>
              <a:t>Alimentation: texture normale et autonome. Pas de complément alimentaire</a:t>
            </a:r>
          </a:p>
          <a:p>
            <a:r>
              <a:rPr lang="fr-FR" sz="2000" dirty="0">
                <a:solidFill>
                  <a:schemeClr val="tx1"/>
                </a:solidFill>
              </a:rPr>
              <a:t>Niveau de mobilité: </a:t>
            </a:r>
            <a:r>
              <a:rPr lang="fr-FR" sz="2000" b="1" dirty="0">
                <a:solidFill>
                  <a:schemeClr val="tx1"/>
                </a:solidFill>
              </a:rPr>
              <a:t>déambulation ++ </a:t>
            </a:r>
            <a:r>
              <a:rPr lang="fr-FR" sz="2000" dirty="0">
                <a:solidFill>
                  <a:schemeClr val="tx1"/>
                </a:solidFill>
              </a:rPr>
              <a:t>avec un déambulateur </a:t>
            </a:r>
          </a:p>
          <a:p>
            <a:pPr algn="ctr"/>
            <a:r>
              <a:rPr lang="fr-FR" sz="2000" dirty="0"/>
              <a:t>	</a:t>
            </a:r>
            <a:endParaRPr lang="fr-FR" dirty="0"/>
          </a:p>
        </p:txBody>
      </p:sp>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704231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a:stretch>
            <a:fillRect/>
          </a:stretch>
        </p:blipFill>
        <p:spPr>
          <a:xfrm>
            <a:off x="536356" y="342043"/>
            <a:ext cx="3446254" cy="2920446"/>
          </a:xfrm>
          <a:prstGeom prst="rect">
            <a:avLst/>
          </a:prstGeom>
        </p:spPr>
      </p:pic>
      <p:pic>
        <p:nvPicPr>
          <p:cNvPr id="9" name="Espace réservé du contenu 8"/>
          <p:cNvPicPr>
            <a:picLocks noGrp="1" noChangeAspect="1"/>
          </p:cNvPicPr>
          <p:nvPr>
            <p:ph sz="half" idx="2"/>
          </p:nvPr>
        </p:nvPicPr>
        <p:blipFill>
          <a:blip r:embed="rId3"/>
          <a:stretch>
            <a:fillRect/>
          </a:stretch>
        </p:blipFill>
        <p:spPr>
          <a:xfrm>
            <a:off x="7496646" y="3302410"/>
            <a:ext cx="4525456" cy="3170005"/>
          </a:xfrm>
          <a:prstGeom prst="rect">
            <a:avLst/>
          </a:prstGeom>
        </p:spPr>
      </p:pic>
      <p:pic>
        <p:nvPicPr>
          <p:cNvPr id="6" name="Image 5"/>
          <p:cNvPicPr>
            <a:picLocks noChangeAspect="1"/>
          </p:cNvPicPr>
          <p:nvPr/>
        </p:nvPicPr>
        <p:blipFill>
          <a:blip r:embed="rId4"/>
          <a:stretch>
            <a:fillRect/>
          </a:stretch>
        </p:blipFill>
        <p:spPr>
          <a:xfrm>
            <a:off x="299353" y="3688089"/>
            <a:ext cx="3652731" cy="2882045"/>
          </a:xfrm>
          <a:prstGeom prst="rect">
            <a:avLst/>
          </a:prstGeom>
        </p:spPr>
      </p:pic>
      <p:sp>
        <p:nvSpPr>
          <p:cNvPr id="7" name="Rectangle 6"/>
          <p:cNvSpPr/>
          <p:nvPr/>
        </p:nvSpPr>
        <p:spPr>
          <a:xfrm>
            <a:off x="931333" y="1988040"/>
            <a:ext cx="1535289" cy="47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11 mars 2020</a:t>
            </a:r>
          </a:p>
        </p:txBody>
      </p:sp>
      <p:sp>
        <p:nvSpPr>
          <p:cNvPr id="8" name="Rectangle 7"/>
          <p:cNvSpPr/>
          <p:nvPr/>
        </p:nvSpPr>
        <p:spPr>
          <a:xfrm>
            <a:off x="931333" y="4151543"/>
            <a:ext cx="1535289" cy="473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19 mars 2020</a:t>
            </a:r>
          </a:p>
        </p:txBody>
      </p:sp>
      <p:sp>
        <p:nvSpPr>
          <p:cNvPr id="10" name="Rectangle 9"/>
          <p:cNvSpPr/>
          <p:nvPr/>
        </p:nvSpPr>
        <p:spPr>
          <a:xfrm>
            <a:off x="8214912" y="5700889"/>
            <a:ext cx="1544462" cy="455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 avril 2020</a:t>
            </a:r>
          </a:p>
        </p:txBody>
      </p:sp>
      <p:pic>
        <p:nvPicPr>
          <p:cNvPr id="11" name="Image 10"/>
          <p:cNvPicPr>
            <a:picLocks noChangeAspect="1"/>
          </p:cNvPicPr>
          <p:nvPr/>
        </p:nvPicPr>
        <p:blipFill rotWithShape="1">
          <a:blip r:embed="rId5"/>
          <a:srcRect b="34027"/>
          <a:stretch/>
        </p:blipFill>
        <p:spPr>
          <a:xfrm>
            <a:off x="7257984" y="203200"/>
            <a:ext cx="4819228" cy="2258364"/>
          </a:xfrm>
          <a:prstGeom prst="rect">
            <a:avLst/>
          </a:prstGeom>
        </p:spPr>
      </p:pic>
      <p:sp>
        <p:nvSpPr>
          <p:cNvPr id="12" name="Rectangle 11"/>
          <p:cNvSpPr/>
          <p:nvPr/>
        </p:nvSpPr>
        <p:spPr>
          <a:xfrm>
            <a:off x="7594951" y="1474964"/>
            <a:ext cx="1544462" cy="455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1er avril 2020</a:t>
            </a:r>
          </a:p>
        </p:txBody>
      </p:sp>
      <p:sp>
        <p:nvSpPr>
          <p:cNvPr id="13" name="Rectangle à coins arrondis 12"/>
          <p:cNvSpPr/>
          <p:nvPr/>
        </p:nvSpPr>
        <p:spPr>
          <a:xfrm>
            <a:off x="4473784" y="4890683"/>
            <a:ext cx="2623664" cy="987032"/>
          </a:xfrm>
          <a:prstGeom prst="roundRect">
            <a:avLst>
              <a:gd name="adj" fmla="val 32172"/>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TALON GAUCHE : Synergie plaie débutée  </a:t>
            </a:r>
            <a:br>
              <a:rPr lang="fr-FR" dirty="0"/>
            </a:br>
            <a:r>
              <a:rPr lang="fr-FR" dirty="0"/>
              <a:t>en SSR</a:t>
            </a:r>
          </a:p>
        </p:txBody>
      </p:sp>
      <p:sp>
        <p:nvSpPr>
          <p:cNvPr id="3" name="Espace réservé du pied de page 2"/>
          <p:cNvSpPr>
            <a:spLocks noGrp="1"/>
          </p:cNvSpPr>
          <p:nvPr>
            <p:ph type="ftr" sz="quarter" idx="11"/>
          </p:nvPr>
        </p:nvSpPr>
        <p:spPr/>
        <p:txBody>
          <a:bodyPr/>
          <a:lstStyle/>
          <a:p>
            <a:r>
              <a:rPr lang="fr-FR" dirty="0"/>
              <a:t>Docteur BRUHAT - BROCHARD L - CHEVALLIER V - JOPPE A journée </a:t>
            </a:r>
            <a:r>
              <a:rPr lang="fr-FR" dirty="0" err="1"/>
              <a:t>aroma</a:t>
            </a:r>
            <a:r>
              <a:rPr lang="fr-FR" dirty="0"/>
              <a:t> 2 juin 2022</a:t>
            </a:r>
          </a:p>
        </p:txBody>
      </p:sp>
      <p:sp>
        <p:nvSpPr>
          <p:cNvPr id="15" name="Titre 14"/>
          <p:cNvSpPr>
            <a:spLocks noGrp="1"/>
          </p:cNvSpPr>
          <p:nvPr>
            <p:ph type="title"/>
          </p:nvPr>
        </p:nvSpPr>
        <p:spPr>
          <a:xfrm>
            <a:off x="3783724" y="203200"/>
            <a:ext cx="3811228" cy="84616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fr-FR" sz="1800" dirty="0"/>
              <a:t>Mme G ., 4 février 2020  : </a:t>
            </a:r>
            <a:r>
              <a:rPr lang="fr-FR" sz="2000" dirty="0"/>
              <a:t>début de l’escarre d’origine traumatique –évolution sur 2 mois</a:t>
            </a:r>
            <a:endParaRPr lang="fr-FR" sz="1800" dirty="0"/>
          </a:p>
        </p:txBody>
      </p:sp>
      <p:sp>
        <p:nvSpPr>
          <p:cNvPr id="16" name="Rectangle à coins arrondis 15"/>
          <p:cNvSpPr/>
          <p:nvPr/>
        </p:nvSpPr>
        <p:spPr>
          <a:xfrm>
            <a:off x="4623907" y="2461564"/>
            <a:ext cx="2434478" cy="1167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Détersion  à la curette, hydrogel et synergie plaie 6%</a:t>
            </a:r>
          </a:p>
        </p:txBody>
      </p:sp>
      <p:pic>
        <p:nvPicPr>
          <p:cNvPr id="2" name="Image 1">
            <a:extLst>
              <a:ext uri="{FF2B5EF4-FFF2-40B4-BE49-F238E27FC236}">
                <a16:creationId xmlns:a16="http://schemas.microsoft.com/office/drawing/2014/main" id="{076C6430-DE93-44DD-B8D1-8202207D76BA}"/>
              </a:ext>
            </a:extLst>
          </p:cNvPr>
          <p:cNvPicPr>
            <a:picLocks noChangeAspect="1"/>
          </p:cNvPicPr>
          <p:nvPr/>
        </p:nvPicPr>
        <p:blipFill>
          <a:blip r:embed="rId6"/>
          <a:stretch>
            <a:fillRect/>
          </a:stretch>
        </p:blipFill>
        <p:spPr>
          <a:xfrm>
            <a:off x="122587" y="161000"/>
            <a:ext cx="771525" cy="581025"/>
          </a:xfrm>
          <a:prstGeom prst="rect">
            <a:avLst/>
          </a:prstGeom>
        </p:spPr>
      </p:pic>
    </p:spTree>
    <p:extLst>
      <p:ext uri="{BB962C8B-B14F-4D97-AF65-F5344CB8AC3E}">
        <p14:creationId xmlns:p14="http://schemas.microsoft.com/office/powerpoint/2010/main" val="191418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2"/>
          </p:nvPr>
        </p:nvSpPr>
        <p:spPr>
          <a:xfrm>
            <a:off x="6013054" y="1319134"/>
            <a:ext cx="5591332" cy="4736891"/>
          </a:xfrm>
        </p:spPr>
        <p:txBody>
          <a:bodyPr>
            <a:normAutofit fontScale="92500" lnSpcReduction="20000"/>
          </a:bodyPr>
          <a:lstStyle/>
          <a:p>
            <a:pPr marL="285750" indent="-285750">
              <a:buFont typeface="Wingdings" panose="05000000000000000000" pitchFamily="2" charset="2"/>
              <a:buChar char="Ø"/>
            </a:pPr>
            <a:r>
              <a:rPr lang="fr-FR" dirty="0">
                <a:solidFill>
                  <a:schemeClr val="tx1"/>
                </a:solidFill>
              </a:rPr>
              <a:t>Le 4 février 2020 : début de l’escarre (« volumineuse </a:t>
            </a:r>
            <a:r>
              <a:rPr lang="fr-FR" dirty="0" err="1">
                <a:solidFill>
                  <a:schemeClr val="tx1"/>
                </a:solidFill>
              </a:rPr>
              <a:t>phyctène</a:t>
            </a:r>
            <a:r>
              <a:rPr lang="fr-FR" dirty="0">
                <a:solidFill>
                  <a:schemeClr val="tx1"/>
                </a:solidFill>
              </a:rPr>
              <a:t> ») ; pas de synergie plaie</a:t>
            </a:r>
          </a:p>
          <a:p>
            <a:pPr marL="285750" indent="-285750">
              <a:buFont typeface="Wingdings" panose="05000000000000000000" pitchFamily="2" charset="2"/>
              <a:buChar char="Ø"/>
            </a:pPr>
            <a:r>
              <a:rPr lang="fr-FR" dirty="0">
                <a:solidFill>
                  <a:schemeClr val="tx1"/>
                </a:solidFill>
              </a:rPr>
              <a:t>9 mars 2020 : Entrée en SSR  ; escarre de </a:t>
            </a:r>
            <a:r>
              <a:rPr lang="fr-FR" b="1" dirty="0">
                <a:solidFill>
                  <a:schemeClr val="tx1"/>
                </a:solidFill>
              </a:rPr>
              <a:t>stade 3</a:t>
            </a:r>
          </a:p>
          <a:p>
            <a:pPr marL="285750" indent="-285750">
              <a:buFont typeface="Wingdings" panose="05000000000000000000" pitchFamily="2" charset="2"/>
              <a:buChar char="Ø"/>
            </a:pPr>
            <a:r>
              <a:rPr lang="fr-FR" b="1" dirty="0">
                <a:solidFill>
                  <a:schemeClr val="tx1"/>
                </a:solidFill>
              </a:rPr>
              <a:t>11 mars : début de la synergie plaie 6 %</a:t>
            </a:r>
          </a:p>
          <a:p>
            <a:pPr marL="285750" indent="-285750">
              <a:buFont typeface="Wingdings" panose="05000000000000000000" pitchFamily="2" charset="2"/>
              <a:buChar char="Ø"/>
            </a:pPr>
            <a:r>
              <a:rPr lang="fr-FR" dirty="0">
                <a:solidFill>
                  <a:schemeClr val="tx1"/>
                </a:solidFill>
              </a:rPr>
              <a:t>7 avril 2020 : Retour de la patiente en UPAD avec escarre de </a:t>
            </a:r>
            <a:r>
              <a:rPr lang="fr-FR" b="1" dirty="0">
                <a:solidFill>
                  <a:schemeClr val="tx1"/>
                </a:solidFill>
              </a:rPr>
              <a:t>stade 3</a:t>
            </a:r>
            <a:r>
              <a:rPr lang="fr-FR" dirty="0">
                <a:solidFill>
                  <a:schemeClr val="tx1"/>
                </a:solidFill>
              </a:rPr>
              <a:t> </a:t>
            </a:r>
            <a:r>
              <a:rPr lang="fr-FR" b="1" dirty="0">
                <a:solidFill>
                  <a:schemeClr val="tx1"/>
                </a:solidFill>
              </a:rPr>
              <a:t>après un mois </a:t>
            </a:r>
            <a:r>
              <a:rPr lang="fr-FR" dirty="0">
                <a:solidFill>
                  <a:schemeClr val="tx1"/>
                </a:solidFill>
              </a:rPr>
              <a:t>de traitement en SSR, poursuite des soins en UPAD avec la synergie plaie</a:t>
            </a:r>
          </a:p>
          <a:p>
            <a:pPr marL="285750" indent="-285750">
              <a:buFont typeface="Wingdings" panose="05000000000000000000" pitchFamily="2" charset="2"/>
              <a:buChar char="Ø"/>
            </a:pPr>
            <a:r>
              <a:rPr lang="fr-FR" dirty="0">
                <a:solidFill>
                  <a:schemeClr val="tx1"/>
                </a:solidFill>
              </a:rPr>
              <a:t>Le 27/04/2020 : </a:t>
            </a:r>
            <a:r>
              <a:rPr lang="fr-FR" i="1" dirty="0">
                <a:solidFill>
                  <a:schemeClr val="tx1"/>
                </a:solidFill>
              </a:rPr>
              <a:t>« escarre au niveau du talon G est passée en </a:t>
            </a:r>
            <a:r>
              <a:rPr lang="fr-FR" b="1" i="1" dirty="0">
                <a:solidFill>
                  <a:schemeClr val="tx1"/>
                </a:solidFill>
              </a:rPr>
              <a:t>stade 2 </a:t>
            </a:r>
            <a:r>
              <a:rPr lang="fr-FR" i="1" dirty="0">
                <a:solidFill>
                  <a:schemeClr val="tx1"/>
                </a:solidFill>
              </a:rPr>
              <a:t>» </a:t>
            </a:r>
          </a:p>
          <a:p>
            <a:pPr marL="285750" indent="-285750">
              <a:buFont typeface="Wingdings" panose="05000000000000000000" pitchFamily="2" charset="2"/>
              <a:buChar char="Ø"/>
            </a:pPr>
            <a:r>
              <a:rPr lang="fr-FR" dirty="0">
                <a:solidFill>
                  <a:schemeClr val="tx1"/>
                </a:solidFill>
              </a:rPr>
              <a:t>Le 30/04/2020 escarre </a:t>
            </a:r>
            <a:r>
              <a:rPr lang="fr-FR" b="1" dirty="0">
                <a:solidFill>
                  <a:schemeClr val="tx1"/>
                </a:solidFill>
              </a:rPr>
              <a:t>stade 1</a:t>
            </a:r>
            <a:r>
              <a:rPr lang="fr-FR" dirty="0">
                <a:solidFill>
                  <a:schemeClr val="tx1"/>
                </a:solidFill>
              </a:rPr>
              <a:t> au talon gauche avec simplement la mise en place d’un  pansement </a:t>
            </a:r>
            <a:r>
              <a:rPr lang="fr-FR" dirty="0" err="1">
                <a:solidFill>
                  <a:schemeClr val="tx1"/>
                </a:solidFill>
              </a:rPr>
              <a:t>hydrocolloïde</a:t>
            </a:r>
            <a:endParaRPr lang="fr-FR" dirty="0">
              <a:solidFill>
                <a:schemeClr val="tx1"/>
              </a:solidFill>
            </a:endParaRPr>
          </a:p>
          <a:p>
            <a:pPr marL="285750" indent="-285750">
              <a:buFont typeface="Wingdings" panose="05000000000000000000" pitchFamily="2" charset="2"/>
              <a:buChar char="Ø"/>
            </a:pPr>
            <a:r>
              <a:rPr lang="fr-FR" dirty="0">
                <a:solidFill>
                  <a:srgbClr val="7030A0"/>
                </a:solidFill>
              </a:rPr>
              <a:t>Le 08/05/2020 </a:t>
            </a:r>
            <a:r>
              <a:rPr lang="fr-FR" b="1" dirty="0">
                <a:solidFill>
                  <a:srgbClr val="7030A0"/>
                </a:solidFill>
              </a:rPr>
              <a:t>arrêt complet </a:t>
            </a:r>
            <a:r>
              <a:rPr lang="fr-FR" dirty="0">
                <a:solidFill>
                  <a:srgbClr val="7030A0"/>
                </a:solidFill>
              </a:rPr>
              <a:t>des pansements</a:t>
            </a:r>
          </a:p>
          <a:p>
            <a:pPr marL="0" indent="0">
              <a:buNone/>
            </a:pPr>
            <a:r>
              <a:rPr lang="fr-FR" b="1" dirty="0">
                <a:solidFill>
                  <a:srgbClr val="00B050"/>
                </a:solidFill>
              </a:rPr>
              <a:t>=</a:t>
            </a:r>
            <a:r>
              <a:rPr lang="fr-FR" dirty="0">
                <a:solidFill>
                  <a:schemeClr val="tx1"/>
                </a:solidFill>
              </a:rPr>
              <a:t> </a:t>
            </a:r>
            <a:r>
              <a:rPr lang="fr-FR" dirty="0">
                <a:solidFill>
                  <a:srgbClr val="00B050"/>
                </a:solidFill>
              </a:rPr>
              <a:t>guérison en moins de deux mois </a:t>
            </a:r>
            <a:endParaRPr lang="fr-FR" dirty="0">
              <a:solidFill>
                <a:schemeClr val="tx1"/>
              </a:solidFill>
            </a:endParaRPr>
          </a:p>
          <a:p>
            <a:pPr marL="285750" indent="-285750">
              <a:buFont typeface="Wingdings" panose="05000000000000000000" pitchFamily="2" charset="2"/>
              <a:buChar char="Ø"/>
            </a:pPr>
            <a:r>
              <a:rPr lang="fr-FR" dirty="0">
                <a:solidFill>
                  <a:schemeClr val="tx1"/>
                </a:solidFill>
              </a:rPr>
              <a:t>Décès de la patiente le 09/11/2021 avec un bon état cutané au niveau du talon G</a:t>
            </a:r>
          </a:p>
          <a:p>
            <a:endParaRPr lang="fr-FR" dirty="0"/>
          </a:p>
        </p:txBody>
      </p:sp>
      <p:pic>
        <p:nvPicPr>
          <p:cNvPr id="6" name="Image 5"/>
          <p:cNvPicPr>
            <a:picLocks noChangeAspect="1"/>
          </p:cNvPicPr>
          <p:nvPr/>
        </p:nvPicPr>
        <p:blipFill>
          <a:blip r:embed="rId2"/>
          <a:stretch>
            <a:fillRect/>
          </a:stretch>
        </p:blipFill>
        <p:spPr>
          <a:xfrm>
            <a:off x="0" y="1596451"/>
            <a:ext cx="5726601" cy="4182256"/>
          </a:xfrm>
          <a:prstGeom prst="rect">
            <a:avLst/>
          </a:prstGeom>
        </p:spPr>
      </p:pic>
      <p:sp>
        <p:nvSpPr>
          <p:cNvPr id="7" name="Rectangle 6"/>
          <p:cNvSpPr/>
          <p:nvPr/>
        </p:nvSpPr>
        <p:spPr>
          <a:xfrm>
            <a:off x="861834" y="3087374"/>
            <a:ext cx="3792512" cy="2848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pied de page 1"/>
          <p:cNvSpPr>
            <a:spLocks noGrp="1"/>
          </p:cNvSpPr>
          <p:nvPr>
            <p:ph type="ftr" sz="quarter" idx="11"/>
          </p:nvPr>
        </p:nvSpPr>
        <p:spPr/>
        <p:txBody>
          <a:bodyPr/>
          <a:lstStyle/>
          <a:p>
            <a:r>
              <a:rPr lang="fr-FR"/>
              <a:t>Docteur BRUHAT - BROCHARD L - CHEVALLIER V - JOPPE A journée aroma 2 juin 2022</a:t>
            </a:r>
          </a:p>
        </p:txBody>
      </p:sp>
      <p:pic>
        <p:nvPicPr>
          <p:cNvPr id="3" name="Image 2">
            <a:extLst>
              <a:ext uri="{FF2B5EF4-FFF2-40B4-BE49-F238E27FC236}">
                <a16:creationId xmlns:a16="http://schemas.microsoft.com/office/drawing/2014/main" id="{850190E6-374A-4F0F-B743-E53F03D106C9}"/>
              </a:ext>
            </a:extLst>
          </p:cNvPr>
          <p:cNvPicPr>
            <a:picLocks noChangeAspect="1"/>
          </p:cNvPicPr>
          <p:nvPr/>
        </p:nvPicPr>
        <p:blipFill>
          <a:blip r:embed="rId3"/>
          <a:stretch>
            <a:fillRect/>
          </a:stretch>
        </p:blipFill>
        <p:spPr>
          <a:xfrm>
            <a:off x="90309" y="161000"/>
            <a:ext cx="771525" cy="581025"/>
          </a:xfrm>
          <a:prstGeom prst="rect">
            <a:avLst/>
          </a:prstGeom>
        </p:spPr>
      </p:pic>
      <p:sp>
        <p:nvSpPr>
          <p:cNvPr id="4" name="ZoneTexte 3">
            <a:extLst>
              <a:ext uri="{FF2B5EF4-FFF2-40B4-BE49-F238E27FC236}">
                <a16:creationId xmlns:a16="http://schemas.microsoft.com/office/drawing/2014/main" id="{640C3C9C-4D0B-4A71-86C9-C9EE84073F7F}"/>
              </a:ext>
            </a:extLst>
          </p:cNvPr>
          <p:cNvSpPr txBox="1"/>
          <p:nvPr/>
        </p:nvSpPr>
        <p:spPr>
          <a:xfrm>
            <a:off x="1188720" y="468630"/>
            <a:ext cx="1463040" cy="369332"/>
          </a:xfrm>
          <a:prstGeom prst="rect">
            <a:avLst/>
          </a:prstGeom>
          <a:noFill/>
        </p:spPr>
        <p:txBody>
          <a:bodyPr wrap="square" rtlCol="0">
            <a:spAutoFit/>
          </a:bodyPr>
          <a:lstStyle/>
          <a:p>
            <a:r>
              <a:rPr lang="fr-FR" dirty="0"/>
              <a:t>Mme G.</a:t>
            </a:r>
          </a:p>
        </p:txBody>
      </p:sp>
    </p:spTree>
    <p:extLst>
      <p:ext uri="{BB962C8B-B14F-4D97-AF65-F5344CB8AC3E}">
        <p14:creationId xmlns:p14="http://schemas.microsoft.com/office/powerpoint/2010/main" val="156539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sz="3600" dirty="0"/>
              <a:t>Situation</a:t>
            </a:r>
            <a:r>
              <a:rPr lang="fr-FR" dirty="0"/>
              <a:t> de Mme T., 98 ans</a:t>
            </a:r>
          </a:p>
        </p:txBody>
      </p:sp>
      <p:sp>
        <p:nvSpPr>
          <p:cNvPr id="6" name="Espace réservé du contenu 5"/>
          <p:cNvSpPr>
            <a:spLocks noGrp="1"/>
          </p:cNvSpPr>
          <p:nvPr>
            <p:ph idx="1"/>
          </p:nvPr>
        </p:nvSpPr>
        <p:spPr>
          <a:xfrm>
            <a:off x="677334" y="929391"/>
            <a:ext cx="8596668" cy="5111972"/>
          </a:xfrm>
        </p:spPr>
        <p:txBody>
          <a:bodyPr>
            <a:normAutofit/>
          </a:bodyPr>
          <a:lstStyle/>
          <a:p>
            <a:pPr marL="0" indent="0">
              <a:buNone/>
            </a:pPr>
            <a:r>
              <a:rPr lang="fr-FR" sz="2000" dirty="0">
                <a:solidFill>
                  <a:schemeClr val="tx1"/>
                </a:solidFill>
              </a:rPr>
              <a:t>Entrée le 12 avril 2018 </a:t>
            </a:r>
            <a:r>
              <a:rPr lang="fr-FR" sz="2000" b="1" dirty="0">
                <a:solidFill>
                  <a:schemeClr val="tx1"/>
                </a:solidFill>
              </a:rPr>
              <a:t>du domicile </a:t>
            </a:r>
            <a:r>
              <a:rPr lang="fr-FR" sz="2000" dirty="0">
                <a:solidFill>
                  <a:schemeClr val="tx1"/>
                </a:solidFill>
              </a:rPr>
              <a:t>à la demande de son médecin traitant pour :</a:t>
            </a:r>
          </a:p>
          <a:p>
            <a:pPr>
              <a:buFont typeface="Wingdings" panose="05000000000000000000" pitchFamily="2" charset="2"/>
              <a:buChar char="Ø"/>
            </a:pPr>
            <a:r>
              <a:rPr lang="fr-FR" sz="2000" dirty="0">
                <a:solidFill>
                  <a:schemeClr val="tx1"/>
                </a:solidFill>
              </a:rPr>
              <a:t> AEG</a:t>
            </a:r>
          </a:p>
          <a:p>
            <a:pPr>
              <a:buFont typeface="Wingdings" panose="05000000000000000000" pitchFamily="2" charset="2"/>
              <a:buChar char="Ø"/>
            </a:pPr>
            <a:r>
              <a:rPr lang="fr-FR" sz="2000" dirty="0">
                <a:solidFill>
                  <a:schemeClr val="tx1"/>
                </a:solidFill>
              </a:rPr>
              <a:t>Déshydratation </a:t>
            </a:r>
          </a:p>
          <a:p>
            <a:pPr>
              <a:buFont typeface="Wingdings" panose="05000000000000000000" pitchFamily="2" charset="2"/>
              <a:buChar char="Ø"/>
            </a:pPr>
            <a:r>
              <a:rPr lang="fr-FR" sz="2000" dirty="0">
                <a:solidFill>
                  <a:schemeClr val="tx1"/>
                </a:solidFill>
              </a:rPr>
              <a:t>Aggravation des escarres talonnières de </a:t>
            </a:r>
            <a:r>
              <a:rPr lang="fr-FR" sz="2000" b="1" dirty="0">
                <a:solidFill>
                  <a:srgbClr val="D60073"/>
                </a:solidFill>
              </a:rPr>
              <a:t>stade 4</a:t>
            </a:r>
            <a:r>
              <a:rPr lang="fr-FR" sz="2000" dirty="0">
                <a:solidFill>
                  <a:schemeClr val="tx1"/>
                </a:solidFill>
              </a:rPr>
              <a:t>  (avec nécrose) sur </a:t>
            </a:r>
            <a:r>
              <a:rPr lang="fr-FR" sz="2000" b="1" dirty="0">
                <a:solidFill>
                  <a:srgbClr val="D60073"/>
                </a:solidFill>
              </a:rPr>
              <a:t>artériopathie</a:t>
            </a:r>
            <a:r>
              <a:rPr lang="fr-FR" sz="2000" dirty="0">
                <a:solidFill>
                  <a:schemeClr val="tx1"/>
                </a:solidFill>
              </a:rPr>
              <a:t> dans un contexte de démence vasculaire </a:t>
            </a:r>
          </a:p>
          <a:p>
            <a:pPr>
              <a:buFont typeface="Wingdings" panose="05000000000000000000" pitchFamily="2" charset="2"/>
              <a:buChar char="Ø"/>
            </a:pPr>
            <a:r>
              <a:rPr lang="fr-FR" sz="2000" b="1" dirty="0">
                <a:solidFill>
                  <a:schemeClr val="tx1"/>
                </a:solidFill>
              </a:rPr>
              <a:t>Matelas à air </a:t>
            </a:r>
            <a:r>
              <a:rPr lang="fr-FR" sz="2000" dirty="0">
                <a:solidFill>
                  <a:schemeClr val="tx1"/>
                </a:solidFill>
              </a:rPr>
              <a:t>mis en place dès l’arrivée de la patiente + </a:t>
            </a:r>
            <a:r>
              <a:rPr lang="fr-FR" sz="2000" b="1" dirty="0">
                <a:solidFill>
                  <a:schemeClr val="tx1"/>
                </a:solidFill>
              </a:rPr>
              <a:t>décharge talonnière</a:t>
            </a:r>
          </a:p>
          <a:p>
            <a:pPr>
              <a:buFont typeface="Wingdings" panose="05000000000000000000" pitchFamily="2" charset="2"/>
              <a:buChar char="Ø"/>
            </a:pPr>
            <a:r>
              <a:rPr lang="fr-FR" sz="2000" dirty="0">
                <a:solidFill>
                  <a:schemeClr val="tx1"/>
                </a:solidFill>
              </a:rPr>
              <a:t>Poids de référence en avril 2018: 57,70 kg pour 1m54, IMC à </a:t>
            </a:r>
            <a:r>
              <a:rPr lang="fr-FR" sz="2000" b="1" dirty="0">
                <a:solidFill>
                  <a:srgbClr val="00B050"/>
                </a:solidFill>
              </a:rPr>
              <a:t>24,3</a:t>
            </a:r>
            <a:r>
              <a:rPr lang="fr-FR" sz="2000" dirty="0">
                <a:solidFill>
                  <a:schemeClr val="tx1"/>
                </a:solidFill>
              </a:rPr>
              <a:t> Kg/m²</a:t>
            </a:r>
          </a:p>
          <a:p>
            <a:pPr>
              <a:buFont typeface="Wingdings" panose="05000000000000000000" pitchFamily="2" charset="2"/>
              <a:buChar char="Ø"/>
            </a:pPr>
            <a:r>
              <a:rPr lang="fr-FR" sz="2000" dirty="0">
                <a:solidFill>
                  <a:schemeClr val="tx1"/>
                </a:solidFill>
              </a:rPr>
              <a:t>Alimentation: texture mixée, </a:t>
            </a:r>
            <a:r>
              <a:rPr lang="fr-FR" sz="2000" b="1" dirty="0">
                <a:solidFill>
                  <a:schemeClr val="tx1"/>
                </a:solidFill>
              </a:rPr>
              <a:t>compléments nutritionnels oraux </a:t>
            </a:r>
            <a:r>
              <a:rPr lang="fr-FR" sz="2000" dirty="0">
                <a:solidFill>
                  <a:schemeClr val="tx1"/>
                </a:solidFill>
              </a:rPr>
              <a:t>(2x/jour)</a:t>
            </a:r>
          </a:p>
          <a:p>
            <a:pPr>
              <a:buFont typeface="Wingdings" panose="05000000000000000000" pitchFamily="2" charset="2"/>
              <a:buChar char="Ø"/>
            </a:pPr>
            <a:r>
              <a:rPr lang="fr-FR" sz="2000" dirty="0">
                <a:solidFill>
                  <a:schemeClr val="tx1"/>
                </a:solidFill>
              </a:rPr>
              <a:t>Niveau de mobilité: pas de déambulation. Installée dans un fauteuil confort dans la journée en SSR</a:t>
            </a:r>
          </a:p>
          <a:p>
            <a:pPr>
              <a:buFont typeface="Wingdings" panose="05000000000000000000" pitchFamily="2" charset="2"/>
              <a:buChar char="Ø"/>
            </a:pPr>
            <a:endParaRPr lang="fr-FR" sz="2000" dirty="0">
              <a:solidFill>
                <a:schemeClr val="tx1"/>
              </a:solidFill>
            </a:endParaRPr>
          </a:p>
          <a:p>
            <a:pPr marL="0" indent="0">
              <a:buNone/>
            </a:pPr>
            <a:endParaRPr lang="fr-FR" sz="2000" dirty="0">
              <a:solidFill>
                <a:schemeClr val="tx1"/>
              </a:solidFill>
            </a:endParaRPr>
          </a:p>
          <a:p>
            <a:endParaRPr lang="fr-FR" dirty="0"/>
          </a:p>
          <a:p>
            <a:pPr>
              <a:buFont typeface="Wingdings" panose="05000000000000000000" pitchFamily="2" charset="2"/>
              <a:buChar char="Ø"/>
            </a:pPr>
            <a:endParaRPr lang="fr-FR" sz="2000" dirty="0">
              <a:solidFill>
                <a:schemeClr val="tx1"/>
              </a:solidFill>
            </a:endParaRPr>
          </a:p>
          <a:p>
            <a:pPr marL="0" indent="0">
              <a:buNone/>
            </a:pPr>
            <a:endParaRPr lang="fr-FR" dirty="0">
              <a:solidFill>
                <a:srgbClr val="FF0000"/>
              </a:solidFill>
            </a:endParaRPr>
          </a:p>
        </p:txBody>
      </p:sp>
      <p:sp>
        <p:nvSpPr>
          <p:cNvPr id="3" name="Espace réservé du pied de page 2"/>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69172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810" y="359763"/>
            <a:ext cx="10275570" cy="679554"/>
          </a:xfrm>
        </p:spPr>
        <p:txBody>
          <a:bodyPr>
            <a:normAutofit fontScale="90000"/>
          </a:bodyPr>
          <a:lstStyle/>
          <a:p>
            <a:pPr algn="ctr"/>
            <a:r>
              <a:rPr lang="fr-FR" dirty="0"/>
              <a:t>Mme T.          Début de la prise en charge en SSR </a:t>
            </a:r>
            <a:br>
              <a:rPr lang="fr-FR" dirty="0"/>
            </a:br>
            <a:r>
              <a:rPr lang="fr-FR" dirty="0"/>
              <a:t>13 avril 2018</a:t>
            </a:r>
          </a:p>
        </p:txBody>
      </p:sp>
      <p:pic>
        <p:nvPicPr>
          <p:cNvPr id="5" name="Espace réservé du contenu 4"/>
          <p:cNvPicPr>
            <a:picLocks noGrp="1" noChangeAspect="1"/>
          </p:cNvPicPr>
          <p:nvPr>
            <p:ph sz="half" idx="1"/>
          </p:nvPr>
        </p:nvPicPr>
        <p:blipFill>
          <a:blip r:embed="rId3"/>
          <a:stretch>
            <a:fillRect/>
          </a:stretch>
        </p:blipFill>
        <p:spPr>
          <a:xfrm>
            <a:off x="230745" y="1289154"/>
            <a:ext cx="3548776" cy="2756076"/>
          </a:xfrm>
          <a:prstGeom prst="rect">
            <a:avLst/>
          </a:prstGeom>
        </p:spPr>
      </p:pic>
      <p:sp>
        <p:nvSpPr>
          <p:cNvPr id="4" name="ZoneTexte 3"/>
          <p:cNvSpPr txBox="1"/>
          <p:nvPr/>
        </p:nvSpPr>
        <p:spPr>
          <a:xfrm>
            <a:off x="248582" y="3627286"/>
            <a:ext cx="1900974" cy="369332"/>
          </a:xfrm>
          <a:prstGeom prst="rect">
            <a:avLst/>
          </a:prstGeom>
          <a:noFill/>
        </p:spPr>
        <p:txBody>
          <a:bodyPr wrap="square" rtlCol="0">
            <a:spAutoFit/>
          </a:bodyPr>
          <a:lstStyle/>
          <a:p>
            <a:r>
              <a:rPr lang="fr-FR" b="1" dirty="0"/>
              <a:t>13 avril 2018</a:t>
            </a:r>
          </a:p>
        </p:txBody>
      </p:sp>
      <p:sp>
        <p:nvSpPr>
          <p:cNvPr id="9" name="ZoneTexte 8"/>
          <p:cNvSpPr txBox="1"/>
          <p:nvPr/>
        </p:nvSpPr>
        <p:spPr>
          <a:xfrm>
            <a:off x="7848274" y="2229817"/>
            <a:ext cx="4095144" cy="4185761"/>
          </a:xfrm>
          <a:prstGeom prst="rect">
            <a:avLst/>
          </a:prstGeom>
          <a:noFill/>
        </p:spPr>
        <p:txBody>
          <a:bodyPr wrap="square" rtlCol="0">
            <a:spAutoFit/>
          </a:bodyPr>
          <a:lstStyle/>
          <a:p>
            <a:r>
              <a:rPr lang="fr-FR" dirty="0"/>
              <a:t>LOCALISATION :Talon droit </a:t>
            </a:r>
          </a:p>
          <a:p>
            <a:r>
              <a:rPr lang="fr-FR" dirty="0"/>
              <a:t>Escarre de stade 4</a:t>
            </a:r>
          </a:p>
          <a:p>
            <a:r>
              <a:rPr lang="fr-FR" dirty="0"/>
              <a:t>ASPECT : Fibrineux- avec zones revascularisées</a:t>
            </a:r>
            <a:endParaRPr lang="fr-FR" b="1" dirty="0">
              <a:solidFill>
                <a:srgbClr val="FF0000"/>
              </a:solidFill>
            </a:endParaRPr>
          </a:p>
          <a:p>
            <a:endParaRPr lang="fr-FR" dirty="0"/>
          </a:p>
          <a:p>
            <a:r>
              <a:rPr lang="fr-FR" dirty="0"/>
              <a:t>PRODUITS : lavage au sérum physio </a:t>
            </a:r>
          </a:p>
          <a:p>
            <a:endParaRPr lang="fr-FR" dirty="0"/>
          </a:p>
          <a:p>
            <a:r>
              <a:rPr lang="fr-FR" dirty="0"/>
              <a:t>PANSEMENTS :</a:t>
            </a:r>
          </a:p>
          <a:p>
            <a:pPr marL="285750" indent="-285750">
              <a:buFont typeface="Arial" panose="020B0604020202020204" pitchFamily="34" charset="0"/>
              <a:buChar char="•"/>
            </a:pPr>
            <a:r>
              <a:rPr lang="fr-FR" dirty="0"/>
              <a:t> synergie plaie 6 % le lendemain de l’entrée le 13/4 + </a:t>
            </a:r>
            <a:r>
              <a:rPr lang="fr-FR" dirty="0" err="1"/>
              <a:t>Hydrocolloïde</a:t>
            </a:r>
            <a:r>
              <a:rPr lang="fr-FR" dirty="0"/>
              <a:t> épais </a:t>
            </a:r>
          </a:p>
          <a:p>
            <a:pPr marL="285750" indent="-285750">
              <a:buFont typeface="Arial" panose="020B0604020202020204" pitchFamily="34" charset="0"/>
              <a:buChar char="•"/>
            </a:pPr>
            <a:r>
              <a:rPr lang="fr-FR" dirty="0"/>
              <a:t>Le 18/04/2018  </a:t>
            </a:r>
            <a:r>
              <a:rPr lang="fr-FR" dirty="0">
                <a:solidFill>
                  <a:srgbClr val="7030A0"/>
                </a:solidFill>
              </a:rPr>
              <a:t>ajout d’ hydrogel </a:t>
            </a:r>
          </a:p>
          <a:p>
            <a:pPr marL="285750" indent="-285750">
              <a:buFont typeface="Arial" panose="020B0604020202020204" pitchFamily="34" charset="0"/>
              <a:buChar char="•"/>
            </a:pPr>
            <a:endParaRPr lang="fr-FR" sz="1600" dirty="0"/>
          </a:p>
          <a:p>
            <a:endParaRPr lang="fr-FR" sz="1600" dirty="0"/>
          </a:p>
          <a:p>
            <a:br>
              <a:rPr lang="fr-FR" dirty="0"/>
            </a:br>
            <a:endParaRPr lang="fr-FR" dirty="0"/>
          </a:p>
        </p:txBody>
      </p:sp>
      <p:pic>
        <p:nvPicPr>
          <p:cNvPr id="10" name="Image 9"/>
          <p:cNvPicPr>
            <a:picLocks noChangeAspect="1"/>
          </p:cNvPicPr>
          <p:nvPr/>
        </p:nvPicPr>
        <p:blipFill>
          <a:blip r:embed="rId4"/>
          <a:stretch>
            <a:fillRect/>
          </a:stretch>
        </p:blipFill>
        <p:spPr>
          <a:xfrm>
            <a:off x="3416008" y="2927787"/>
            <a:ext cx="3995602" cy="2858262"/>
          </a:xfrm>
          <a:prstGeom prst="rect">
            <a:avLst/>
          </a:prstGeom>
        </p:spPr>
      </p:pic>
      <p:sp>
        <p:nvSpPr>
          <p:cNvPr id="11" name="ZoneTexte 10"/>
          <p:cNvSpPr txBox="1"/>
          <p:nvPr/>
        </p:nvSpPr>
        <p:spPr>
          <a:xfrm flipH="1">
            <a:off x="3954780" y="5440680"/>
            <a:ext cx="1714500" cy="369332"/>
          </a:xfrm>
          <a:prstGeom prst="rect">
            <a:avLst/>
          </a:prstGeom>
          <a:noFill/>
        </p:spPr>
        <p:txBody>
          <a:bodyPr wrap="square" rtlCol="0">
            <a:spAutoFit/>
          </a:bodyPr>
          <a:lstStyle/>
          <a:p>
            <a:r>
              <a:rPr lang="fr-FR" b="1" dirty="0"/>
              <a:t>18 avril 2018</a:t>
            </a:r>
          </a:p>
        </p:txBody>
      </p:sp>
      <p:sp>
        <p:nvSpPr>
          <p:cNvPr id="3" name="Espace réservé du pied de page 2"/>
          <p:cNvSpPr>
            <a:spLocks noGrp="1"/>
          </p:cNvSpPr>
          <p:nvPr>
            <p:ph type="ftr" sz="quarter" idx="11"/>
          </p:nvPr>
        </p:nvSpPr>
        <p:spPr/>
        <p:txBody>
          <a:bodyPr/>
          <a:lstStyle/>
          <a:p>
            <a:r>
              <a:rPr lang="fr-FR" dirty="0"/>
              <a:t>Docteur BRUHAT - BROCHARD L - CHEVALLIER V - JOPPE A journée </a:t>
            </a:r>
            <a:r>
              <a:rPr lang="fr-FR" dirty="0" err="1"/>
              <a:t>aroma</a:t>
            </a:r>
            <a:r>
              <a:rPr lang="fr-FR" dirty="0"/>
              <a:t> 2 juin 2022</a:t>
            </a:r>
          </a:p>
        </p:txBody>
      </p:sp>
    </p:spTree>
    <p:extLst>
      <p:ext uri="{BB962C8B-B14F-4D97-AF65-F5344CB8AC3E}">
        <p14:creationId xmlns:p14="http://schemas.microsoft.com/office/powerpoint/2010/main" val="538095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599"/>
            <a:ext cx="9392496" cy="1073989"/>
          </a:xfrm>
        </p:spPr>
        <p:txBody>
          <a:bodyPr>
            <a:normAutofit fontScale="90000"/>
          </a:bodyPr>
          <a:lstStyle/>
          <a:p>
            <a:pPr algn="ctr"/>
            <a:r>
              <a:rPr lang="fr-FR" dirty="0"/>
              <a:t>Mme T.            		 30 avril 2018 soit 17 jours plus tard</a:t>
            </a:r>
          </a:p>
        </p:txBody>
      </p:sp>
      <p:pic>
        <p:nvPicPr>
          <p:cNvPr id="5" name="Espace réservé du contenu 4"/>
          <p:cNvPicPr>
            <a:picLocks noGrp="1" noChangeAspect="1"/>
          </p:cNvPicPr>
          <p:nvPr>
            <p:ph sz="half" idx="1"/>
          </p:nvPr>
        </p:nvPicPr>
        <p:blipFill>
          <a:blip r:embed="rId2"/>
          <a:stretch>
            <a:fillRect/>
          </a:stretch>
        </p:blipFill>
        <p:spPr>
          <a:xfrm>
            <a:off x="409639" y="2321065"/>
            <a:ext cx="4183062" cy="2853346"/>
          </a:xfrm>
          <a:prstGeom prst="rect">
            <a:avLst/>
          </a:prstGeom>
        </p:spPr>
      </p:pic>
      <p:sp>
        <p:nvSpPr>
          <p:cNvPr id="3" name="ZoneTexte 2"/>
          <p:cNvSpPr txBox="1"/>
          <p:nvPr/>
        </p:nvSpPr>
        <p:spPr>
          <a:xfrm>
            <a:off x="1700396" y="2321065"/>
            <a:ext cx="3672590" cy="369332"/>
          </a:xfrm>
          <a:prstGeom prst="rect">
            <a:avLst/>
          </a:prstGeom>
          <a:noFill/>
        </p:spPr>
        <p:txBody>
          <a:bodyPr wrap="square" rtlCol="0">
            <a:spAutoFit/>
          </a:bodyPr>
          <a:lstStyle/>
          <a:p>
            <a:r>
              <a:rPr lang="fr-FR" b="1" dirty="0"/>
              <a:t>30 avril 2018</a:t>
            </a:r>
          </a:p>
        </p:txBody>
      </p:sp>
      <p:sp>
        <p:nvSpPr>
          <p:cNvPr id="8" name="ZoneTexte 7"/>
          <p:cNvSpPr txBox="1"/>
          <p:nvPr/>
        </p:nvSpPr>
        <p:spPr>
          <a:xfrm>
            <a:off x="5559552" y="2321065"/>
            <a:ext cx="4754880" cy="2308324"/>
          </a:xfrm>
          <a:prstGeom prst="rect">
            <a:avLst/>
          </a:prstGeom>
          <a:noFill/>
        </p:spPr>
        <p:txBody>
          <a:bodyPr wrap="square" rtlCol="0">
            <a:spAutoFit/>
          </a:bodyPr>
          <a:lstStyle/>
          <a:p>
            <a:endParaRPr lang="fr-FR" dirty="0"/>
          </a:p>
          <a:p>
            <a:r>
              <a:rPr lang="fr-FR" dirty="0"/>
              <a:t>ASPECT : pourtour </a:t>
            </a:r>
            <a:r>
              <a:rPr lang="fr-FR" dirty="0" err="1"/>
              <a:t>fibrino</a:t>
            </a:r>
            <a:r>
              <a:rPr lang="fr-FR" dirty="0"/>
              <a:t>-nécrotique  avec un aspect plutôt propre au centre et vascularisé ++</a:t>
            </a:r>
            <a:br>
              <a:rPr lang="fr-FR" dirty="0"/>
            </a:br>
            <a:br>
              <a:rPr lang="fr-FR" dirty="0"/>
            </a:br>
            <a:r>
              <a:rPr lang="fr-FR" dirty="0"/>
              <a:t>Lavage au sérum physio </a:t>
            </a:r>
          </a:p>
          <a:p>
            <a:endParaRPr lang="fr-FR" dirty="0"/>
          </a:p>
          <a:p>
            <a:r>
              <a:rPr lang="fr-FR" dirty="0"/>
              <a:t>Pansement : - Hydrogel – synergie plaie 6% - </a:t>
            </a:r>
            <a:r>
              <a:rPr lang="fr-FR" dirty="0">
                <a:solidFill>
                  <a:srgbClr val="FF0000"/>
                </a:solidFill>
              </a:rPr>
              <a:t> </a:t>
            </a:r>
            <a:r>
              <a:rPr lang="fr-FR" dirty="0"/>
              <a:t>Hydrocolloïde épais</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390029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9255" y="243840"/>
            <a:ext cx="8596668" cy="760120"/>
          </a:xfrm>
        </p:spPr>
        <p:txBody>
          <a:bodyPr/>
          <a:lstStyle/>
          <a:p>
            <a:pPr algn="ctr"/>
            <a:r>
              <a:rPr lang="fr-FR" dirty="0"/>
              <a:t>Mme T.                     A partir de juin 2018</a:t>
            </a:r>
          </a:p>
        </p:txBody>
      </p:sp>
      <p:pic>
        <p:nvPicPr>
          <p:cNvPr id="4" name="Image 3"/>
          <p:cNvPicPr>
            <a:picLocks noChangeAspect="1"/>
          </p:cNvPicPr>
          <p:nvPr/>
        </p:nvPicPr>
        <p:blipFill>
          <a:blip r:embed="rId2"/>
          <a:stretch>
            <a:fillRect/>
          </a:stretch>
        </p:blipFill>
        <p:spPr>
          <a:xfrm>
            <a:off x="231423" y="1188582"/>
            <a:ext cx="4737202" cy="2907930"/>
          </a:xfrm>
          <a:prstGeom prst="rect">
            <a:avLst/>
          </a:prstGeom>
        </p:spPr>
      </p:pic>
      <p:sp>
        <p:nvSpPr>
          <p:cNvPr id="5" name="ZoneTexte 4"/>
          <p:cNvSpPr txBox="1"/>
          <p:nvPr/>
        </p:nvSpPr>
        <p:spPr>
          <a:xfrm>
            <a:off x="329184" y="3523488"/>
            <a:ext cx="1914144" cy="369332"/>
          </a:xfrm>
          <a:prstGeom prst="rect">
            <a:avLst/>
          </a:prstGeom>
          <a:noFill/>
        </p:spPr>
        <p:txBody>
          <a:bodyPr wrap="square" rtlCol="0">
            <a:spAutoFit/>
          </a:bodyPr>
          <a:lstStyle/>
          <a:p>
            <a:r>
              <a:rPr lang="fr-FR" b="1" dirty="0"/>
              <a:t>20 juin 2018</a:t>
            </a:r>
          </a:p>
        </p:txBody>
      </p:sp>
      <p:pic>
        <p:nvPicPr>
          <p:cNvPr id="6" name="Image 5"/>
          <p:cNvPicPr>
            <a:picLocks noChangeAspect="1"/>
          </p:cNvPicPr>
          <p:nvPr/>
        </p:nvPicPr>
        <p:blipFill>
          <a:blip r:embed="rId3"/>
          <a:stretch>
            <a:fillRect/>
          </a:stretch>
        </p:blipFill>
        <p:spPr>
          <a:xfrm>
            <a:off x="5196639" y="1331898"/>
            <a:ext cx="4627265" cy="1804572"/>
          </a:xfrm>
          <a:prstGeom prst="rect">
            <a:avLst/>
          </a:prstGeom>
        </p:spPr>
      </p:pic>
      <p:sp>
        <p:nvSpPr>
          <p:cNvPr id="7" name="ZoneTexte 6"/>
          <p:cNvSpPr txBox="1"/>
          <p:nvPr/>
        </p:nvSpPr>
        <p:spPr>
          <a:xfrm>
            <a:off x="8019488" y="1331898"/>
            <a:ext cx="1804416" cy="369332"/>
          </a:xfrm>
          <a:prstGeom prst="rect">
            <a:avLst/>
          </a:prstGeom>
          <a:noFill/>
        </p:spPr>
        <p:txBody>
          <a:bodyPr wrap="square" rtlCol="0">
            <a:spAutoFit/>
          </a:bodyPr>
          <a:lstStyle/>
          <a:p>
            <a:r>
              <a:rPr lang="fr-FR" b="1" dirty="0"/>
              <a:t>20 juillet 2018</a:t>
            </a:r>
          </a:p>
        </p:txBody>
      </p:sp>
      <p:pic>
        <p:nvPicPr>
          <p:cNvPr id="8" name="Image 7"/>
          <p:cNvPicPr>
            <a:picLocks noChangeAspect="1"/>
          </p:cNvPicPr>
          <p:nvPr/>
        </p:nvPicPr>
        <p:blipFill>
          <a:blip r:embed="rId4"/>
          <a:stretch>
            <a:fillRect/>
          </a:stretch>
        </p:blipFill>
        <p:spPr>
          <a:xfrm>
            <a:off x="5785102" y="3708154"/>
            <a:ext cx="3870961" cy="2887718"/>
          </a:xfrm>
          <a:prstGeom prst="rect">
            <a:avLst/>
          </a:prstGeom>
        </p:spPr>
      </p:pic>
      <p:sp>
        <p:nvSpPr>
          <p:cNvPr id="9" name="ZoneTexte 8"/>
          <p:cNvSpPr txBox="1"/>
          <p:nvPr/>
        </p:nvSpPr>
        <p:spPr>
          <a:xfrm>
            <a:off x="5785102" y="3727180"/>
            <a:ext cx="2094176" cy="369332"/>
          </a:xfrm>
          <a:prstGeom prst="rect">
            <a:avLst/>
          </a:prstGeom>
          <a:noFill/>
        </p:spPr>
        <p:txBody>
          <a:bodyPr wrap="square" rtlCol="0">
            <a:spAutoFit/>
          </a:bodyPr>
          <a:lstStyle/>
          <a:p>
            <a:r>
              <a:rPr lang="fr-FR" b="1" dirty="0"/>
              <a:t>10 aout 2018</a:t>
            </a:r>
          </a:p>
        </p:txBody>
      </p:sp>
      <p:sp>
        <p:nvSpPr>
          <p:cNvPr id="10" name="Rectangle 9"/>
          <p:cNvSpPr/>
          <p:nvPr/>
        </p:nvSpPr>
        <p:spPr>
          <a:xfrm>
            <a:off x="5876544" y="5937504"/>
            <a:ext cx="2670048" cy="219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292800" y="4424450"/>
            <a:ext cx="5084064" cy="1754326"/>
          </a:xfrm>
          <a:prstGeom prst="rect">
            <a:avLst/>
          </a:prstGeom>
          <a:noFill/>
        </p:spPr>
        <p:txBody>
          <a:bodyPr wrap="square" rtlCol="0">
            <a:spAutoFit/>
          </a:bodyPr>
          <a:lstStyle/>
          <a:p>
            <a:r>
              <a:rPr lang="fr-FR" dirty="0"/>
              <a:t>Évolution avec le même protocole c’est-à-dire: </a:t>
            </a:r>
          </a:p>
          <a:p>
            <a:r>
              <a:rPr lang="fr-FR" dirty="0"/>
              <a:t>Lavage au sérum physio </a:t>
            </a:r>
          </a:p>
          <a:p>
            <a:r>
              <a:rPr lang="fr-FR" dirty="0"/>
              <a:t>Pansement: </a:t>
            </a:r>
            <a:r>
              <a:rPr lang="fr-FR" b="1" dirty="0"/>
              <a:t>Hydrogel – synergie plaie 6% </a:t>
            </a:r>
            <a:r>
              <a:rPr lang="fr-FR" dirty="0"/>
              <a:t>-</a:t>
            </a:r>
            <a:r>
              <a:rPr lang="fr-FR" b="1" dirty="0"/>
              <a:t> </a:t>
            </a:r>
            <a:r>
              <a:rPr lang="fr-FR" dirty="0"/>
              <a:t>hydrocolloïde épais</a:t>
            </a:r>
          </a:p>
          <a:p>
            <a:r>
              <a:rPr lang="fr-FR" dirty="0"/>
              <a:t>ASPECT: la plaie est propre, bourgeonnante mais reste profonde</a:t>
            </a:r>
          </a:p>
        </p:txBody>
      </p:sp>
      <p:sp>
        <p:nvSpPr>
          <p:cNvPr id="3" name="Espace réservé du pied de page 2"/>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96143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9526" y="512064"/>
            <a:ext cx="8596668" cy="792480"/>
          </a:xfrm>
        </p:spPr>
        <p:txBody>
          <a:bodyPr/>
          <a:lstStyle/>
          <a:p>
            <a:pPr algn="ctr"/>
            <a:r>
              <a:rPr lang="fr-FR" dirty="0"/>
              <a:t>Mme T.                                 9 novembre 2018</a:t>
            </a:r>
          </a:p>
        </p:txBody>
      </p:sp>
      <p:pic>
        <p:nvPicPr>
          <p:cNvPr id="5" name="Espace réservé du contenu 4"/>
          <p:cNvPicPr>
            <a:picLocks noGrp="1" noChangeAspect="1"/>
          </p:cNvPicPr>
          <p:nvPr>
            <p:ph sz="half" idx="1"/>
          </p:nvPr>
        </p:nvPicPr>
        <p:blipFill>
          <a:blip r:embed="rId2"/>
          <a:stretch>
            <a:fillRect/>
          </a:stretch>
        </p:blipFill>
        <p:spPr>
          <a:xfrm>
            <a:off x="252741" y="1959879"/>
            <a:ext cx="5528739" cy="4545851"/>
          </a:xfrm>
          <a:prstGeom prst="rect">
            <a:avLst/>
          </a:prstGeom>
        </p:spPr>
      </p:pic>
      <p:sp>
        <p:nvSpPr>
          <p:cNvPr id="3" name="ZoneTexte 2"/>
          <p:cNvSpPr txBox="1"/>
          <p:nvPr/>
        </p:nvSpPr>
        <p:spPr>
          <a:xfrm>
            <a:off x="252742" y="2067843"/>
            <a:ext cx="2463881" cy="369332"/>
          </a:xfrm>
          <a:prstGeom prst="rect">
            <a:avLst/>
          </a:prstGeom>
          <a:noFill/>
        </p:spPr>
        <p:txBody>
          <a:bodyPr wrap="square" rtlCol="0">
            <a:spAutoFit/>
          </a:bodyPr>
          <a:lstStyle/>
          <a:p>
            <a:r>
              <a:rPr lang="fr-FR" b="1" dirty="0"/>
              <a:t>9 novembre 2018</a:t>
            </a:r>
          </a:p>
        </p:txBody>
      </p:sp>
      <p:sp>
        <p:nvSpPr>
          <p:cNvPr id="11" name="ZoneTexte 10"/>
          <p:cNvSpPr txBox="1"/>
          <p:nvPr/>
        </p:nvSpPr>
        <p:spPr>
          <a:xfrm>
            <a:off x="5981074" y="1959880"/>
            <a:ext cx="4662541" cy="3785652"/>
          </a:xfrm>
          <a:prstGeom prst="rect">
            <a:avLst/>
          </a:prstGeom>
          <a:noFill/>
        </p:spPr>
        <p:txBody>
          <a:bodyPr wrap="square" rtlCol="0">
            <a:spAutoFit/>
          </a:bodyPr>
          <a:lstStyle/>
          <a:p>
            <a:r>
              <a:rPr lang="fr-FR" sz="2000" b="1" dirty="0"/>
              <a:t>Guérison </a:t>
            </a:r>
            <a:r>
              <a:rPr lang="fr-FR" sz="2000" dirty="0"/>
              <a:t>de la plaie </a:t>
            </a:r>
            <a:r>
              <a:rPr lang="fr-FR" sz="2000" b="1" dirty="0"/>
              <a:t>en 6 mois environ</a:t>
            </a:r>
          </a:p>
          <a:p>
            <a:endParaRPr lang="fr-FR" sz="2000" dirty="0"/>
          </a:p>
          <a:p>
            <a:r>
              <a:rPr lang="fr-FR" sz="2000" dirty="0"/>
              <a:t>Un </a:t>
            </a:r>
            <a:r>
              <a:rPr lang="fr-FR" sz="2000" dirty="0" err="1"/>
              <a:t>hydrocolloïde</a:t>
            </a:r>
            <a:r>
              <a:rPr lang="fr-FR" sz="2000" dirty="0"/>
              <a:t> fin était mis en place ensuite jusqu’à guérison complète   </a:t>
            </a:r>
          </a:p>
          <a:p>
            <a:endParaRPr lang="fr-FR" sz="2000" dirty="0"/>
          </a:p>
          <a:p>
            <a:r>
              <a:rPr lang="fr-FR" sz="2000" dirty="0"/>
              <a:t>Le 22 juin 2018 la patiente est partie vivre en </a:t>
            </a:r>
            <a:r>
              <a:rPr lang="fr-FR" sz="2000" b="1" dirty="0"/>
              <a:t>EHPAD, poursuite du protocole </a:t>
            </a:r>
            <a:r>
              <a:rPr lang="fr-FR" sz="2000" dirty="0"/>
              <a:t>avec synergie plaie 6%</a:t>
            </a:r>
          </a:p>
          <a:p>
            <a:endParaRPr lang="fr-FR" sz="2000" dirty="0"/>
          </a:p>
          <a:p>
            <a:r>
              <a:rPr lang="fr-FR" sz="2000" dirty="0"/>
              <a:t>Décès en aout 2020 avec un état cutané normal au niveau des talons.</a:t>
            </a:r>
            <a:endParaRPr lang="fr-FR" sz="2000" dirty="0">
              <a:solidFill>
                <a:srgbClr val="FF0000"/>
              </a:solidFill>
            </a:endParaRPr>
          </a:p>
          <a:p>
            <a:endParaRPr lang="fr-FR" sz="2000" b="1" dirty="0"/>
          </a:p>
        </p:txBody>
      </p:sp>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2151840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Situation de </a:t>
            </a:r>
            <a:r>
              <a:rPr lang="fr-FR" sz="3600" dirty="0"/>
              <a:t>Mr</a:t>
            </a:r>
            <a:r>
              <a:rPr lang="fr-FR" dirty="0"/>
              <a:t> D., 96 ans</a:t>
            </a:r>
          </a:p>
        </p:txBody>
      </p:sp>
      <p:sp>
        <p:nvSpPr>
          <p:cNvPr id="3" name="Espace réservé du texte 2"/>
          <p:cNvSpPr>
            <a:spLocks noGrp="1"/>
          </p:cNvSpPr>
          <p:nvPr>
            <p:ph idx="1"/>
          </p:nvPr>
        </p:nvSpPr>
        <p:spPr>
          <a:xfrm>
            <a:off x="677334" y="1392703"/>
            <a:ext cx="8596668" cy="4648660"/>
          </a:xfrm>
        </p:spPr>
        <p:txBody>
          <a:bodyPr>
            <a:normAutofit/>
          </a:bodyPr>
          <a:lstStyle/>
          <a:p>
            <a:endParaRPr lang="fr-FR" sz="1800" dirty="0">
              <a:solidFill>
                <a:schemeClr val="tx1"/>
              </a:solidFill>
            </a:endParaRPr>
          </a:p>
          <a:p>
            <a:endParaRPr lang="fr-FR" sz="1800" dirty="0">
              <a:solidFill>
                <a:schemeClr val="tx1"/>
              </a:solidFill>
            </a:endParaRPr>
          </a:p>
        </p:txBody>
      </p:sp>
      <p:sp>
        <p:nvSpPr>
          <p:cNvPr id="5" name="Rectangle 4"/>
          <p:cNvSpPr/>
          <p:nvPr/>
        </p:nvSpPr>
        <p:spPr>
          <a:xfrm>
            <a:off x="989351" y="2413338"/>
            <a:ext cx="8596668" cy="3662541"/>
          </a:xfrm>
          <a:prstGeom prst="rect">
            <a:avLst/>
          </a:prstGeom>
        </p:spPr>
        <p:txBody>
          <a:bodyPr wrap="square">
            <a:spAutoFit/>
          </a:bodyPr>
          <a:lstStyle/>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b="1" dirty="0"/>
              <a:t>Entré en SSR le 10/02/2022 </a:t>
            </a:r>
            <a:r>
              <a:rPr lang="fr-FR" dirty="0"/>
              <a:t>suite à une </a:t>
            </a:r>
            <a:r>
              <a:rPr lang="fr-FR" b="1" dirty="0"/>
              <a:t>fracture du col fémoral droit </a:t>
            </a:r>
            <a:r>
              <a:rPr lang="fr-FR" dirty="0"/>
              <a:t>sur chute traitée par arthroplastie intermédiaire de hanche</a:t>
            </a:r>
          </a:p>
          <a:p>
            <a:pPr marL="285750" indent="-285750">
              <a:buFont typeface="Arial" panose="020B0604020202020204" pitchFamily="34" charset="0"/>
              <a:buChar char="•"/>
            </a:pPr>
            <a:r>
              <a:rPr lang="fr-FR" dirty="0"/>
              <a:t>Vit en EHPAD </a:t>
            </a:r>
          </a:p>
          <a:p>
            <a:pPr marL="285750" indent="-285750">
              <a:buFont typeface="Arial" panose="020B0604020202020204" pitchFamily="34" charset="0"/>
              <a:buChar char="•"/>
            </a:pPr>
            <a:r>
              <a:rPr lang="fr-FR" dirty="0"/>
              <a:t>AEG sur COVID (</a:t>
            </a:r>
            <a:r>
              <a:rPr lang="fr-FR" b="1" dirty="0"/>
              <a:t>PCR positive  </a:t>
            </a:r>
            <a:r>
              <a:rPr lang="fr-FR" dirty="0"/>
              <a:t>le 30 janvier 2022) remis en précautions complémentaires le 16 février car fébrile</a:t>
            </a:r>
          </a:p>
          <a:p>
            <a:pPr marL="285750" indent="-285750">
              <a:buFont typeface="Arial" panose="020B0604020202020204" pitchFamily="34" charset="0"/>
              <a:buChar char="•"/>
            </a:pPr>
            <a:r>
              <a:rPr lang="fr-FR" dirty="0"/>
              <a:t>Démence vasculaire</a:t>
            </a:r>
          </a:p>
          <a:p>
            <a:pPr marL="285750" indent="-285750">
              <a:buFont typeface="Arial" panose="020B0604020202020204" pitchFamily="34" charset="0"/>
              <a:buChar char="•"/>
            </a:pPr>
            <a:r>
              <a:rPr lang="fr-FR" dirty="0"/>
              <a:t>Poids de référence au 13/02/2022: 83,60 kg pour 1m68, IMC à 29,6</a:t>
            </a:r>
          </a:p>
          <a:p>
            <a:pPr marL="285750" indent="-285750">
              <a:buFont typeface="Arial" panose="020B0604020202020204" pitchFamily="34" charset="0"/>
              <a:buChar char="•"/>
            </a:pPr>
            <a:r>
              <a:rPr lang="fr-FR" dirty="0"/>
              <a:t>Alimentation: texture normale et autonome. </a:t>
            </a:r>
          </a:p>
          <a:p>
            <a:pPr marL="285750" indent="-285750">
              <a:buFont typeface="Arial" panose="020B0604020202020204" pitchFamily="34" charset="0"/>
              <a:buChar char="•"/>
            </a:pPr>
            <a:r>
              <a:rPr lang="fr-FR" dirty="0"/>
              <a:t>Niveau de mobilité: Aléatoire. Ce patient pouvait très bien se mobiliser comme très difficilement. Pas de déambulation mais risque de chute important lorsqu'il voulait assurer seul ses transferts</a:t>
            </a:r>
          </a:p>
          <a:p>
            <a:endParaRPr lang="fr-FR" sz="1600" dirty="0"/>
          </a:p>
        </p:txBody>
      </p:sp>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77397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70634" y="377952"/>
            <a:ext cx="8003370" cy="768096"/>
          </a:xfrm>
        </p:spPr>
        <p:txBody>
          <a:bodyPr/>
          <a:lstStyle/>
          <a:p>
            <a:pPr algn="ctr"/>
            <a:r>
              <a:rPr lang="fr-FR" dirty="0"/>
              <a:t>Composition de la synergie plaie</a:t>
            </a:r>
          </a:p>
        </p:txBody>
      </p:sp>
      <p:sp>
        <p:nvSpPr>
          <p:cNvPr id="3" name="Espace réservé du contenu 2"/>
          <p:cNvSpPr>
            <a:spLocks noGrp="1"/>
          </p:cNvSpPr>
          <p:nvPr>
            <p:ph sz="half" idx="1"/>
          </p:nvPr>
        </p:nvSpPr>
        <p:spPr>
          <a:xfrm>
            <a:off x="311574" y="1282765"/>
            <a:ext cx="4184035" cy="3880772"/>
          </a:xfrm>
        </p:spPr>
        <p:txBody>
          <a:bodyPr>
            <a:normAutofit/>
          </a:bodyPr>
          <a:lstStyle/>
          <a:p>
            <a:pPr marL="0" indent="0">
              <a:buNone/>
            </a:pPr>
            <a:r>
              <a:rPr lang="fr-FR" sz="1700" dirty="0">
                <a:solidFill>
                  <a:schemeClr val="tx1"/>
                </a:solidFill>
              </a:rPr>
              <a:t> </a:t>
            </a:r>
          </a:p>
          <a:p>
            <a:endParaRPr lang="fr-FR" b="1" dirty="0"/>
          </a:p>
        </p:txBody>
      </p:sp>
      <p:graphicFrame>
        <p:nvGraphicFramePr>
          <p:cNvPr id="5" name="Tableau 4"/>
          <p:cNvGraphicFramePr>
            <a:graphicFrameLocks noGrp="1"/>
          </p:cNvGraphicFramePr>
          <p:nvPr>
            <p:extLst>
              <p:ext uri="{D42A27DB-BD31-4B8C-83A1-F6EECF244321}">
                <p14:modId xmlns:p14="http://schemas.microsoft.com/office/powerpoint/2010/main" val="2133152280"/>
              </p:ext>
            </p:extLst>
          </p:nvPr>
        </p:nvGraphicFramePr>
        <p:xfrm>
          <a:off x="208574" y="1733522"/>
          <a:ext cx="10221785" cy="3235960"/>
        </p:xfrm>
        <a:graphic>
          <a:graphicData uri="http://schemas.openxmlformats.org/drawingml/2006/table">
            <a:tbl>
              <a:tblPr firstRow="1" bandRow="1">
                <a:tableStyleId>{5C22544A-7EE6-4342-B048-85BDC9FD1C3A}</a:tableStyleId>
              </a:tblPr>
              <a:tblGrid>
                <a:gridCol w="5076877">
                  <a:extLst>
                    <a:ext uri="{9D8B030D-6E8A-4147-A177-3AD203B41FA5}">
                      <a16:colId xmlns:a16="http://schemas.microsoft.com/office/drawing/2014/main" val="20000"/>
                    </a:ext>
                  </a:extLst>
                </a:gridCol>
                <a:gridCol w="1904711">
                  <a:extLst>
                    <a:ext uri="{9D8B030D-6E8A-4147-A177-3AD203B41FA5}">
                      <a16:colId xmlns:a16="http://schemas.microsoft.com/office/drawing/2014/main" val="20001"/>
                    </a:ext>
                  </a:extLst>
                </a:gridCol>
                <a:gridCol w="1226021">
                  <a:extLst>
                    <a:ext uri="{9D8B030D-6E8A-4147-A177-3AD203B41FA5}">
                      <a16:colId xmlns:a16="http://schemas.microsoft.com/office/drawing/2014/main" val="20002"/>
                    </a:ext>
                  </a:extLst>
                </a:gridCol>
                <a:gridCol w="2014176">
                  <a:extLst>
                    <a:ext uri="{9D8B030D-6E8A-4147-A177-3AD203B41FA5}">
                      <a16:colId xmlns:a16="http://schemas.microsoft.com/office/drawing/2014/main" val="20003"/>
                    </a:ext>
                  </a:extLst>
                </a:gridCol>
              </a:tblGrid>
              <a:tr h="370840">
                <a:tc>
                  <a:txBody>
                    <a:bodyPr/>
                    <a:lstStyle/>
                    <a:p>
                      <a:pPr algn="ctr"/>
                      <a:r>
                        <a:rPr lang="fr-FR" dirty="0"/>
                        <a:t>Composition</a:t>
                      </a:r>
                      <a:r>
                        <a:rPr lang="fr-FR" baseline="0" dirty="0"/>
                        <a:t> </a:t>
                      </a:r>
                      <a:r>
                        <a:rPr lang="fr-FR" dirty="0"/>
                        <a:t>pour 50ml</a:t>
                      </a:r>
                    </a:p>
                  </a:txBody>
                  <a:tcPr/>
                </a:tc>
                <a:tc>
                  <a:txBody>
                    <a:bodyPr/>
                    <a:lstStyle/>
                    <a:p>
                      <a:pPr algn="ctr"/>
                      <a:r>
                        <a:rPr lang="fr-FR" dirty="0"/>
                        <a:t>En</a:t>
                      </a:r>
                      <a:r>
                        <a:rPr lang="fr-FR" baseline="0" dirty="0"/>
                        <a:t> ml</a:t>
                      </a:r>
                      <a:endParaRPr lang="fr-FR" dirty="0"/>
                    </a:p>
                  </a:txBody>
                  <a:tcPr/>
                </a:tc>
                <a:tc>
                  <a:txBody>
                    <a:bodyPr/>
                    <a:lstStyle/>
                    <a:p>
                      <a:pPr algn="ctr"/>
                      <a:r>
                        <a:rPr lang="fr-FR" dirty="0"/>
                        <a:t>En</a:t>
                      </a:r>
                      <a:r>
                        <a:rPr lang="fr-FR" baseline="0" dirty="0"/>
                        <a:t> %</a:t>
                      </a:r>
                      <a:endParaRPr lang="fr-FR" dirty="0"/>
                    </a:p>
                  </a:txBody>
                  <a:tcPr/>
                </a:tc>
                <a:tc>
                  <a:txBody>
                    <a:bodyPr/>
                    <a:lstStyle/>
                    <a:p>
                      <a:pPr algn="ctr"/>
                      <a:r>
                        <a:rPr lang="fr-FR" dirty="0"/>
                        <a:t>En gouttes</a:t>
                      </a:r>
                    </a:p>
                  </a:txBody>
                  <a:tcPr/>
                </a:tc>
                <a:extLst>
                  <a:ext uri="{0D108BD9-81ED-4DB2-BD59-A6C34878D82A}">
                    <a16:rowId xmlns:a16="http://schemas.microsoft.com/office/drawing/2014/main" val="10000"/>
                  </a:ext>
                </a:extLst>
              </a:tr>
              <a:tr h="370840">
                <a:tc>
                  <a:txBody>
                    <a:bodyPr/>
                    <a:lstStyle/>
                    <a:p>
                      <a:r>
                        <a:rPr lang="fr-FR" dirty="0"/>
                        <a:t>HE </a:t>
                      </a:r>
                      <a:r>
                        <a:rPr lang="fr-FR" dirty="0" err="1"/>
                        <a:t>Commiphora</a:t>
                      </a:r>
                      <a:r>
                        <a:rPr lang="fr-FR" baseline="0" dirty="0"/>
                        <a:t>  </a:t>
                      </a:r>
                      <a:r>
                        <a:rPr lang="fr-FR" baseline="0" dirty="0" err="1"/>
                        <a:t>Myrrha</a:t>
                      </a:r>
                      <a:r>
                        <a:rPr lang="fr-FR" baseline="0" dirty="0"/>
                        <a:t> (Myrrhe)</a:t>
                      </a:r>
                      <a:endParaRPr lang="fr-FR" dirty="0"/>
                    </a:p>
                  </a:txBody>
                  <a:tcPr/>
                </a:tc>
                <a:tc>
                  <a:txBody>
                    <a:bodyPr/>
                    <a:lstStyle/>
                    <a:p>
                      <a:r>
                        <a:rPr lang="fr-FR" dirty="0"/>
                        <a:t>0,5</a:t>
                      </a:r>
                    </a:p>
                  </a:txBody>
                  <a:tcPr/>
                </a:tc>
                <a:tc>
                  <a:txBody>
                    <a:bodyPr/>
                    <a:lstStyle/>
                    <a:p>
                      <a:r>
                        <a:rPr lang="fr-FR" dirty="0"/>
                        <a:t>1</a:t>
                      </a:r>
                    </a:p>
                  </a:txBody>
                  <a:tcPr/>
                </a:tc>
                <a:tc>
                  <a:txBody>
                    <a:bodyPr/>
                    <a:lstStyle/>
                    <a:p>
                      <a:r>
                        <a:rPr lang="fr-FR" dirty="0"/>
                        <a:t>15</a:t>
                      </a:r>
                    </a:p>
                  </a:txBody>
                  <a:tcPr/>
                </a:tc>
                <a:extLst>
                  <a:ext uri="{0D108BD9-81ED-4DB2-BD59-A6C34878D82A}">
                    <a16:rowId xmlns:a16="http://schemas.microsoft.com/office/drawing/2014/main" val="10001"/>
                  </a:ext>
                </a:extLst>
              </a:tr>
              <a:tr h="370840">
                <a:tc>
                  <a:txBody>
                    <a:bodyPr/>
                    <a:lstStyle/>
                    <a:p>
                      <a:r>
                        <a:rPr lang="fr-FR" dirty="0"/>
                        <a:t>HE </a:t>
                      </a:r>
                      <a:r>
                        <a:rPr lang="fr-FR" dirty="0" err="1"/>
                        <a:t>Cistus</a:t>
                      </a:r>
                      <a:r>
                        <a:rPr lang="fr-FR" baseline="0" dirty="0"/>
                        <a:t> </a:t>
                      </a:r>
                      <a:r>
                        <a:rPr lang="fr-FR" dirty="0" err="1"/>
                        <a:t>Ladaniferus</a:t>
                      </a:r>
                      <a:r>
                        <a:rPr lang="fr-FR" dirty="0"/>
                        <a:t> (ciste)</a:t>
                      </a:r>
                    </a:p>
                  </a:txBody>
                  <a:tcPr/>
                </a:tc>
                <a:tc>
                  <a:txBody>
                    <a:bodyPr/>
                    <a:lstStyle/>
                    <a:p>
                      <a:r>
                        <a:rPr lang="fr-FR" dirty="0"/>
                        <a:t>0,5</a:t>
                      </a:r>
                    </a:p>
                  </a:txBody>
                  <a:tcPr/>
                </a:tc>
                <a:tc>
                  <a:txBody>
                    <a:bodyPr/>
                    <a:lstStyle/>
                    <a:p>
                      <a:r>
                        <a:rPr lang="fr-FR" dirty="0"/>
                        <a:t>1</a:t>
                      </a:r>
                    </a:p>
                  </a:txBody>
                  <a:tcPr/>
                </a:tc>
                <a:tc>
                  <a:txBody>
                    <a:bodyPr/>
                    <a:lstStyle/>
                    <a:p>
                      <a:r>
                        <a:rPr lang="fr-FR" dirty="0"/>
                        <a:t>15</a:t>
                      </a:r>
                    </a:p>
                  </a:txBody>
                  <a:tcPr/>
                </a:tc>
                <a:extLst>
                  <a:ext uri="{0D108BD9-81ED-4DB2-BD59-A6C34878D82A}">
                    <a16:rowId xmlns:a16="http://schemas.microsoft.com/office/drawing/2014/main" val="10002"/>
                  </a:ext>
                </a:extLst>
              </a:tr>
              <a:tr h="370840">
                <a:tc>
                  <a:txBody>
                    <a:bodyPr/>
                    <a:lstStyle/>
                    <a:p>
                      <a:r>
                        <a:rPr lang="fr-FR" dirty="0"/>
                        <a:t>HE </a:t>
                      </a:r>
                      <a:r>
                        <a:rPr lang="fr-FR" dirty="0" err="1"/>
                        <a:t>Helichrysum</a:t>
                      </a:r>
                      <a:r>
                        <a:rPr lang="fr-FR" dirty="0"/>
                        <a:t> </a:t>
                      </a:r>
                      <a:r>
                        <a:rPr lang="fr-FR" dirty="0" err="1"/>
                        <a:t>italicum</a:t>
                      </a:r>
                      <a:r>
                        <a:rPr lang="fr-FR" dirty="0"/>
                        <a:t> (</a:t>
                      </a:r>
                      <a:r>
                        <a:rPr lang="fr-FR" dirty="0" err="1"/>
                        <a:t>Helichryse</a:t>
                      </a:r>
                      <a:r>
                        <a:rPr lang="fr-FR" dirty="0"/>
                        <a:t>)</a:t>
                      </a:r>
                    </a:p>
                  </a:txBody>
                  <a:tcPr/>
                </a:tc>
                <a:tc>
                  <a:txBody>
                    <a:bodyPr/>
                    <a:lstStyle/>
                    <a:p>
                      <a:r>
                        <a:rPr lang="fr-FR" dirty="0"/>
                        <a:t>0,5</a:t>
                      </a:r>
                    </a:p>
                  </a:txBody>
                  <a:tcPr/>
                </a:tc>
                <a:tc>
                  <a:txBody>
                    <a:bodyPr/>
                    <a:lstStyle/>
                    <a:p>
                      <a:r>
                        <a:rPr lang="fr-FR" dirty="0"/>
                        <a:t>1</a:t>
                      </a:r>
                    </a:p>
                  </a:txBody>
                  <a:tcPr/>
                </a:tc>
                <a:tc>
                  <a:txBody>
                    <a:bodyPr/>
                    <a:lstStyle/>
                    <a:p>
                      <a:r>
                        <a:rPr lang="fr-FR" dirty="0"/>
                        <a:t>15</a:t>
                      </a:r>
                    </a:p>
                  </a:txBody>
                  <a:tcPr/>
                </a:tc>
                <a:extLst>
                  <a:ext uri="{0D108BD9-81ED-4DB2-BD59-A6C34878D82A}">
                    <a16:rowId xmlns:a16="http://schemas.microsoft.com/office/drawing/2014/main" val="10003"/>
                  </a:ext>
                </a:extLst>
              </a:tr>
              <a:tr h="370840">
                <a:tc>
                  <a:txBody>
                    <a:bodyPr/>
                    <a:lstStyle/>
                    <a:p>
                      <a:r>
                        <a:rPr lang="fr-FR" dirty="0"/>
                        <a:t>HE Cupressus </a:t>
                      </a:r>
                      <a:r>
                        <a:rPr lang="fr-FR" dirty="0" err="1"/>
                        <a:t>sempervirens</a:t>
                      </a:r>
                      <a:r>
                        <a:rPr lang="fr-FR" dirty="0"/>
                        <a:t> (cyprès)</a:t>
                      </a:r>
                    </a:p>
                  </a:txBody>
                  <a:tcPr/>
                </a:tc>
                <a:tc>
                  <a:txBody>
                    <a:bodyPr/>
                    <a:lstStyle/>
                    <a:p>
                      <a:r>
                        <a:rPr lang="fr-FR" dirty="0"/>
                        <a:t>1</a:t>
                      </a:r>
                    </a:p>
                  </a:txBody>
                  <a:tcPr/>
                </a:tc>
                <a:tc>
                  <a:txBody>
                    <a:bodyPr/>
                    <a:lstStyle/>
                    <a:p>
                      <a:r>
                        <a:rPr lang="fr-FR" dirty="0"/>
                        <a:t>2</a:t>
                      </a:r>
                    </a:p>
                  </a:txBody>
                  <a:tcPr/>
                </a:tc>
                <a:tc>
                  <a:txBody>
                    <a:bodyPr/>
                    <a:lstStyle/>
                    <a:p>
                      <a:r>
                        <a:rPr lang="fr-FR" dirty="0"/>
                        <a:t>30</a:t>
                      </a:r>
                    </a:p>
                  </a:txBody>
                  <a:tcPr/>
                </a:tc>
                <a:extLst>
                  <a:ext uri="{0D108BD9-81ED-4DB2-BD59-A6C34878D82A}">
                    <a16:rowId xmlns:a16="http://schemas.microsoft.com/office/drawing/2014/main" val="10004"/>
                  </a:ext>
                </a:extLst>
              </a:tr>
              <a:tr h="370840">
                <a:tc>
                  <a:txBody>
                    <a:bodyPr/>
                    <a:lstStyle/>
                    <a:p>
                      <a:r>
                        <a:rPr lang="fr-FR" dirty="0"/>
                        <a:t>HE </a:t>
                      </a:r>
                      <a:r>
                        <a:rPr lang="fr-FR" dirty="0" err="1"/>
                        <a:t>Laurus</a:t>
                      </a:r>
                      <a:r>
                        <a:rPr lang="fr-FR" dirty="0"/>
                        <a:t> </a:t>
                      </a:r>
                      <a:r>
                        <a:rPr lang="fr-FR" dirty="0" err="1"/>
                        <a:t>nobilis</a:t>
                      </a:r>
                      <a:r>
                        <a:rPr lang="fr-FR" dirty="0"/>
                        <a:t> (laurier noble)</a:t>
                      </a:r>
                    </a:p>
                  </a:txBody>
                  <a:tcPr/>
                </a:tc>
                <a:tc>
                  <a:txBody>
                    <a:bodyPr/>
                    <a:lstStyle/>
                    <a:p>
                      <a:r>
                        <a:rPr lang="fr-FR" dirty="0"/>
                        <a:t>0,5</a:t>
                      </a:r>
                    </a:p>
                  </a:txBody>
                  <a:tcPr/>
                </a:tc>
                <a:tc>
                  <a:txBody>
                    <a:bodyPr/>
                    <a:lstStyle/>
                    <a:p>
                      <a:r>
                        <a:rPr lang="fr-FR" dirty="0"/>
                        <a:t>1</a:t>
                      </a:r>
                    </a:p>
                  </a:txBody>
                  <a:tcPr/>
                </a:tc>
                <a:tc>
                  <a:txBody>
                    <a:bodyPr/>
                    <a:lstStyle/>
                    <a:p>
                      <a:r>
                        <a:rPr lang="fr-FR" dirty="0"/>
                        <a:t>15</a:t>
                      </a:r>
                    </a:p>
                  </a:txBody>
                  <a:tcPr/>
                </a:tc>
                <a:extLst>
                  <a:ext uri="{0D108BD9-81ED-4DB2-BD59-A6C34878D82A}">
                    <a16:rowId xmlns:a16="http://schemas.microsoft.com/office/drawing/2014/main" val="10005"/>
                  </a:ext>
                </a:extLst>
              </a:tr>
              <a:tr h="370840">
                <a:tc>
                  <a:txBody>
                    <a:bodyPr/>
                    <a:lstStyle/>
                    <a:p>
                      <a:r>
                        <a:rPr lang="fr-FR" dirty="0"/>
                        <a:t>HV Calophyllum</a:t>
                      </a:r>
                      <a:r>
                        <a:rPr lang="fr-FR" baseline="0" dirty="0"/>
                        <a:t> </a:t>
                      </a:r>
                      <a:r>
                        <a:rPr lang="fr-FR" baseline="0" dirty="0" err="1"/>
                        <a:t>inophyllum</a:t>
                      </a:r>
                      <a:r>
                        <a:rPr lang="fr-FR" baseline="0" dirty="0"/>
                        <a:t> (</a:t>
                      </a:r>
                      <a:r>
                        <a:rPr lang="fr-FR" baseline="0" dirty="0" err="1"/>
                        <a:t>calophyle</a:t>
                      </a:r>
                      <a:r>
                        <a:rPr lang="fr-FR" baseline="0" dirty="0"/>
                        <a:t>)</a:t>
                      </a:r>
                      <a:endParaRPr lang="fr-FR" dirty="0"/>
                    </a:p>
                  </a:txBody>
                  <a:tcPr/>
                </a:tc>
                <a:tc>
                  <a:txBody>
                    <a:bodyPr/>
                    <a:lstStyle/>
                    <a:p>
                      <a:r>
                        <a:rPr lang="fr-FR" dirty="0"/>
                        <a:t>30</a:t>
                      </a: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6"/>
                  </a:ext>
                </a:extLst>
              </a:tr>
              <a:tr h="370840">
                <a:tc>
                  <a:txBody>
                    <a:bodyPr/>
                    <a:lstStyle/>
                    <a:p>
                      <a:r>
                        <a:rPr lang="fr-FR" dirty="0"/>
                        <a:t>EL </a:t>
                      </a:r>
                      <a:r>
                        <a:rPr lang="fr-FR" dirty="0" err="1"/>
                        <a:t>Hypericum</a:t>
                      </a:r>
                      <a:r>
                        <a:rPr lang="fr-FR" dirty="0"/>
                        <a:t> </a:t>
                      </a:r>
                      <a:r>
                        <a:rPr lang="fr-FR" dirty="0" err="1"/>
                        <a:t>perforatum</a:t>
                      </a:r>
                      <a:r>
                        <a:rPr lang="fr-FR" dirty="0"/>
                        <a:t> L (millepertuis)</a:t>
                      </a:r>
                    </a:p>
                  </a:txBody>
                  <a:tcPr/>
                </a:tc>
                <a:tc>
                  <a:txBody>
                    <a:bodyPr/>
                    <a:lstStyle/>
                    <a:p>
                      <a:r>
                        <a:rPr lang="fr-FR" dirty="0"/>
                        <a:t>Soit 17 ml QSP 50 ml</a:t>
                      </a: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0007"/>
                  </a:ext>
                </a:extLst>
              </a:tr>
            </a:tbl>
          </a:graphicData>
        </a:graphic>
      </p:graphicFrame>
      <p:sp>
        <p:nvSpPr>
          <p:cNvPr id="7" name="Espace réservé du contenu 6"/>
          <p:cNvSpPr>
            <a:spLocks noGrp="1"/>
          </p:cNvSpPr>
          <p:nvPr>
            <p:ph sz="half" idx="2"/>
          </p:nvPr>
        </p:nvSpPr>
        <p:spPr/>
        <p:txBody>
          <a:bodyPr/>
          <a:lstStyle/>
          <a:p>
            <a:endParaRPr lang="fr-FR" dirty="0"/>
          </a:p>
        </p:txBody>
      </p:sp>
      <p:sp>
        <p:nvSpPr>
          <p:cNvPr id="2" name="Espace réservé du pied de page 1"/>
          <p:cNvSpPr>
            <a:spLocks noGrp="1"/>
          </p:cNvSpPr>
          <p:nvPr>
            <p:ph type="ftr" sz="quarter" idx="11"/>
          </p:nvPr>
        </p:nvSpPr>
        <p:spPr/>
        <p:txBody>
          <a:bodyPr/>
          <a:lstStyle/>
          <a:p>
            <a:r>
              <a:rPr lang="fr-FR"/>
              <a:t>Docteur BRUHAT - BROCHARD L - CHEVALLIER V - JOPPE A journée aroma 2 juin 2022</a:t>
            </a:r>
          </a:p>
        </p:txBody>
      </p:sp>
      <p:pic>
        <p:nvPicPr>
          <p:cNvPr id="6" name="Image 5">
            <a:extLst>
              <a:ext uri="{FF2B5EF4-FFF2-40B4-BE49-F238E27FC236}">
                <a16:creationId xmlns:a16="http://schemas.microsoft.com/office/drawing/2014/main" id="{172803D3-3814-4A2D-999A-CABBEFD6AAFA}"/>
              </a:ext>
            </a:extLst>
          </p:cNvPr>
          <p:cNvPicPr>
            <a:picLocks noChangeAspect="1"/>
          </p:cNvPicPr>
          <p:nvPr/>
        </p:nvPicPr>
        <p:blipFill>
          <a:blip r:embed="rId2"/>
          <a:stretch>
            <a:fillRect/>
          </a:stretch>
        </p:blipFill>
        <p:spPr>
          <a:xfrm>
            <a:off x="291571" y="117491"/>
            <a:ext cx="771525" cy="581025"/>
          </a:xfrm>
          <a:prstGeom prst="rect">
            <a:avLst/>
          </a:prstGeom>
        </p:spPr>
      </p:pic>
      <p:sp>
        <p:nvSpPr>
          <p:cNvPr id="8" name="ZoneTexte 7">
            <a:extLst>
              <a:ext uri="{FF2B5EF4-FFF2-40B4-BE49-F238E27FC236}">
                <a16:creationId xmlns:a16="http://schemas.microsoft.com/office/drawing/2014/main" id="{AA5706ED-8E31-4551-BB49-9A94BEAFA01B}"/>
              </a:ext>
            </a:extLst>
          </p:cNvPr>
          <p:cNvSpPr txBox="1"/>
          <p:nvPr/>
        </p:nvSpPr>
        <p:spPr>
          <a:xfrm>
            <a:off x="1840230" y="5257800"/>
            <a:ext cx="9547352" cy="307777"/>
          </a:xfrm>
          <a:prstGeom prst="rect">
            <a:avLst/>
          </a:prstGeom>
          <a:noFill/>
        </p:spPr>
        <p:txBody>
          <a:bodyPr wrap="square" rtlCol="0">
            <a:spAutoFit/>
          </a:bodyPr>
          <a:lstStyle/>
          <a:p>
            <a:r>
              <a:rPr lang="fr-FR" sz="1400" dirty="0"/>
              <a:t>Synergie élaborée par Michel Faucon et Gwenaelle Prud’homme en 2016</a:t>
            </a:r>
          </a:p>
        </p:txBody>
      </p:sp>
    </p:spTree>
    <p:extLst>
      <p:ext uri="{BB962C8B-B14F-4D97-AF65-F5344CB8AC3E}">
        <p14:creationId xmlns:p14="http://schemas.microsoft.com/office/powerpoint/2010/main" val="92504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9456"/>
            <a:ext cx="8596668" cy="1975104"/>
          </a:xfrm>
        </p:spPr>
        <p:txBody>
          <a:bodyPr>
            <a:normAutofit/>
          </a:bodyPr>
          <a:lstStyle/>
          <a:p>
            <a:pPr algn="ctr"/>
            <a:br>
              <a:rPr lang="fr-FR" dirty="0"/>
            </a:br>
            <a:r>
              <a:rPr lang="fr-FR" dirty="0"/>
              <a:t>Mr D</a:t>
            </a:r>
            <a:r>
              <a:rPr lang="fr-FR"/>
              <a:t>.                                        Plaie </a:t>
            </a:r>
            <a:r>
              <a:rPr lang="fr-FR" dirty="0"/>
              <a:t>scrotale</a:t>
            </a:r>
            <a:br>
              <a:rPr lang="fr-FR" dirty="0"/>
            </a:br>
            <a:r>
              <a:rPr lang="fr-FR" dirty="0"/>
              <a:t>                                              11/02/2022</a:t>
            </a:r>
          </a:p>
        </p:txBody>
      </p:sp>
      <p:sp>
        <p:nvSpPr>
          <p:cNvPr id="3" name="Espace réservé du contenu 2"/>
          <p:cNvSpPr>
            <a:spLocks noGrp="1"/>
          </p:cNvSpPr>
          <p:nvPr>
            <p:ph sz="half" idx="1"/>
          </p:nvPr>
        </p:nvSpPr>
        <p:spPr>
          <a:xfrm>
            <a:off x="555414" y="2572513"/>
            <a:ext cx="4979754" cy="2767584"/>
          </a:xfrm>
        </p:spPr>
        <p:txBody>
          <a:bodyPr>
            <a:normAutofit lnSpcReduction="10000"/>
          </a:bodyPr>
          <a:lstStyle/>
          <a:p>
            <a:r>
              <a:rPr lang="fr-FR" b="1" dirty="0">
                <a:solidFill>
                  <a:schemeClr val="tx1"/>
                </a:solidFill>
              </a:rPr>
              <a:t>Plaie présente à l’arrivée du patient </a:t>
            </a:r>
            <a:r>
              <a:rPr lang="fr-FR" dirty="0">
                <a:solidFill>
                  <a:schemeClr val="tx1"/>
                </a:solidFill>
              </a:rPr>
              <a:t>(non indiquée au dossier à son arrivée)</a:t>
            </a:r>
          </a:p>
          <a:p>
            <a:r>
              <a:rPr lang="fr-FR" dirty="0">
                <a:solidFill>
                  <a:schemeClr val="tx1"/>
                </a:solidFill>
              </a:rPr>
              <a:t>plaie sale, suintante +++, présence de nombreuses croûtes. </a:t>
            </a:r>
          </a:p>
          <a:p>
            <a:r>
              <a:rPr lang="fr-FR" dirty="0">
                <a:solidFill>
                  <a:schemeClr val="tx1"/>
                </a:solidFill>
              </a:rPr>
              <a:t>Début de la synergie plaie 6 % (recouverte d’une compresse imbibée d’huile végétale pour isoler la plaie des urines sur incontinence) après toilette eau + savon 2 fois par jour</a:t>
            </a:r>
          </a:p>
          <a:p>
            <a:r>
              <a:rPr lang="fr-FR" dirty="0">
                <a:solidFill>
                  <a:schemeClr val="tx1"/>
                </a:solidFill>
              </a:rPr>
              <a:t>Réfection du pansement 2x/jour (matin et soir)</a:t>
            </a:r>
          </a:p>
        </p:txBody>
      </p:sp>
      <p:pic>
        <p:nvPicPr>
          <p:cNvPr id="6" name="Image 5"/>
          <p:cNvPicPr>
            <a:picLocks noChangeAspect="1"/>
          </p:cNvPicPr>
          <p:nvPr/>
        </p:nvPicPr>
        <p:blipFill rotWithShape="1">
          <a:blip r:embed="rId2"/>
          <a:srcRect l="36133"/>
          <a:stretch/>
        </p:blipFill>
        <p:spPr>
          <a:xfrm>
            <a:off x="5647097" y="1560788"/>
            <a:ext cx="5899141" cy="4315338"/>
          </a:xfrm>
          <a:prstGeom prst="rect">
            <a:avLst/>
          </a:prstGeom>
        </p:spPr>
      </p:pic>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373150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8839" y="544197"/>
            <a:ext cx="9509735" cy="1125938"/>
          </a:xfrm>
        </p:spPr>
        <p:txBody>
          <a:bodyPr>
            <a:normAutofit fontScale="90000"/>
          </a:bodyPr>
          <a:lstStyle/>
          <a:p>
            <a:pPr algn="ctr"/>
            <a:r>
              <a:rPr lang="fr-FR" dirty="0"/>
              <a:t>Mr D.          Le 15 Février 2022 (4 jours plus tard)</a:t>
            </a:r>
          </a:p>
        </p:txBody>
      </p:sp>
      <p:pic>
        <p:nvPicPr>
          <p:cNvPr id="4" name="Image 3"/>
          <p:cNvPicPr>
            <a:picLocks noChangeAspect="1"/>
          </p:cNvPicPr>
          <p:nvPr/>
        </p:nvPicPr>
        <p:blipFill>
          <a:blip r:embed="rId2"/>
          <a:stretch>
            <a:fillRect/>
          </a:stretch>
        </p:blipFill>
        <p:spPr>
          <a:xfrm>
            <a:off x="6278700" y="1670135"/>
            <a:ext cx="4145639" cy="3883489"/>
          </a:xfrm>
          <a:prstGeom prst="rect">
            <a:avLst/>
          </a:prstGeom>
        </p:spPr>
      </p:pic>
      <p:sp>
        <p:nvSpPr>
          <p:cNvPr id="3" name="Espace réservé du texte 2"/>
          <p:cNvSpPr>
            <a:spLocks noGrp="1"/>
          </p:cNvSpPr>
          <p:nvPr>
            <p:ph type="body" idx="1"/>
          </p:nvPr>
        </p:nvSpPr>
        <p:spPr>
          <a:xfrm>
            <a:off x="518839" y="1670136"/>
            <a:ext cx="5211401" cy="3883488"/>
          </a:xfrm>
        </p:spPr>
        <p:txBody>
          <a:bodyPr>
            <a:normAutofit fontScale="55000" lnSpcReduction="20000"/>
          </a:bodyPr>
          <a:lstStyle/>
          <a:p>
            <a:br>
              <a:rPr lang="fr-FR" sz="2600" dirty="0">
                <a:solidFill>
                  <a:schemeClr val="tx1"/>
                </a:solidFill>
              </a:rPr>
            </a:br>
            <a:r>
              <a:rPr lang="fr-FR" sz="3400" dirty="0">
                <a:solidFill>
                  <a:schemeClr val="tx1"/>
                </a:solidFill>
              </a:rPr>
              <a:t>Escarre Stade 3</a:t>
            </a:r>
          </a:p>
          <a:p>
            <a:br>
              <a:rPr lang="fr-FR" sz="3400" dirty="0">
                <a:solidFill>
                  <a:schemeClr val="tx1"/>
                </a:solidFill>
              </a:rPr>
            </a:br>
            <a:r>
              <a:rPr lang="fr-FR" sz="3400" i="1" dirty="0">
                <a:solidFill>
                  <a:schemeClr val="tx1"/>
                </a:solidFill>
              </a:rPr>
              <a:t>ASPECT:  « Délimitation de plus en plus marquée </a:t>
            </a:r>
            <a:br>
              <a:rPr lang="fr-FR" sz="3400" i="1" dirty="0">
                <a:solidFill>
                  <a:schemeClr val="tx1"/>
                </a:solidFill>
              </a:rPr>
            </a:br>
            <a:r>
              <a:rPr lang="fr-FR" sz="3400" i="1" dirty="0">
                <a:solidFill>
                  <a:schemeClr val="tx1"/>
                </a:solidFill>
              </a:rPr>
              <a:t>Présence de fibrine sur l'ensemble de la plaie </a:t>
            </a:r>
            <a:br>
              <a:rPr lang="fr-FR" sz="3400" i="1" dirty="0">
                <a:solidFill>
                  <a:schemeClr val="tx1"/>
                </a:solidFill>
              </a:rPr>
            </a:br>
            <a:r>
              <a:rPr lang="fr-FR" sz="3400" i="1" dirty="0" err="1">
                <a:solidFill>
                  <a:schemeClr val="tx1"/>
                </a:solidFill>
              </a:rPr>
              <a:t>Sanguinolante</a:t>
            </a:r>
            <a:r>
              <a:rPr lang="fr-FR" sz="3400" i="1" dirty="0">
                <a:solidFill>
                  <a:schemeClr val="tx1"/>
                </a:solidFill>
              </a:rPr>
              <a:t> – exsudative »</a:t>
            </a:r>
          </a:p>
          <a:p>
            <a:r>
              <a:rPr lang="fr-FR" sz="3400" dirty="0">
                <a:solidFill>
                  <a:schemeClr val="tx1"/>
                </a:solidFill>
              </a:rPr>
              <a:t>Nettoyage eau + savon </a:t>
            </a:r>
            <a:br>
              <a:rPr lang="fr-FR" sz="3400" dirty="0">
                <a:solidFill>
                  <a:schemeClr val="tx1"/>
                </a:solidFill>
              </a:rPr>
            </a:br>
            <a:r>
              <a:rPr lang="fr-FR" sz="3400" b="1" dirty="0">
                <a:solidFill>
                  <a:schemeClr val="tx1"/>
                </a:solidFill>
              </a:rPr>
              <a:t>synergie plaie 6 % sur une compresse stérile </a:t>
            </a:r>
            <a:r>
              <a:rPr lang="fr-FR" sz="3400" dirty="0">
                <a:solidFill>
                  <a:srgbClr val="7030A0"/>
                </a:solidFill>
              </a:rPr>
              <a:t>+ huile végétale d'amande douce posée sur la plaie </a:t>
            </a:r>
          </a:p>
          <a:p>
            <a:r>
              <a:rPr lang="fr-FR" sz="3400" dirty="0">
                <a:solidFill>
                  <a:schemeClr val="tx1"/>
                </a:solidFill>
              </a:rPr>
              <a:t>Dans les plis inguinaux synergie </a:t>
            </a:r>
            <a:r>
              <a:rPr lang="fr-FR" sz="3400" b="1" dirty="0">
                <a:solidFill>
                  <a:schemeClr val="tx1"/>
                </a:solidFill>
              </a:rPr>
              <a:t>candidose</a:t>
            </a:r>
            <a:br>
              <a:rPr lang="fr-FR" sz="3400" dirty="0">
                <a:solidFill>
                  <a:schemeClr val="tx1"/>
                </a:solidFill>
              </a:rPr>
            </a:br>
            <a:br>
              <a:rPr lang="fr-FR" sz="3400" dirty="0">
                <a:solidFill>
                  <a:schemeClr val="tx1"/>
                </a:solidFill>
              </a:rPr>
            </a:br>
            <a:r>
              <a:rPr lang="fr-FR" sz="3400" dirty="0">
                <a:solidFill>
                  <a:schemeClr val="tx1"/>
                </a:solidFill>
              </a:rPr>
              <a:t>Essai d’un étui pénien = échec </a:t>
            </a:r>
          </a:p>
          <a:p>
            <a:r>
              <a:rPr lang="fr-FR" sz="3400" dirty="0">
                <a:solidFill>
                  <a:srgbClr val="7030A0"/>
                </a:solidFill>
              </a:rPr>
              <a:t>Importance de l’hygiène </a:t>
            </a:r>
            <a:r>
              <a:rPr lang="fr-FR" sz="3400" dirty="0" err="1">
                <a:solidFill>
                  <a:srgbClr val="7030A0"/>
                </a:solidFill>
              </a:rPr>
              <a:t>génito</a:t>
            </a:r>
            <a:r>
              <a:rPr lang="fr-FR" sz="3400" dirty="0">
                <a:solidFill>
                  <a:srgbClr val="7030A0"/>
                </a:solidFill>
              </a:rPr>
              <a:t>-anale comme facteurs des risques </a:t>
            </a:r>
          </a:p>
          <a:p>
            <a:endParaRPr lang="fr-FR" dirty="0">
              <a:solidFill>
                <a:srgbClr val="FF0000"/>
              </a:solidFill>
            </a:endParaRPr>
          </a:p>
        </p:txBody>
      </p:sp>
      <p:sp>
        <p:nvSpPr>
          <p:cNvPr id="5" name="Espace réservé du pied de page 4"/>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418259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291614" cy="670560"/>
          </a:xfrm>
        </p:spPr>
        <p:txBody>
          <a:bodyPr>
            <a:normAutofit/>
          </a:bodyPr>
          <a:lstStyle/>
          <a:p>
            <a:pPr algn="ctr"/>
            <a:r>
              <a:rPr lang="fr-FR" dirty="0"/>
              <a:t>Mr D.         13 jours plus tard le 24 février 2022</a:t>
            </a:r>
          </a:p>
        </p:txBody>
      </p:sp>
      <p:pic>
        <p:nvPicPr>
          <p:cNvPr id="5" name="Espace réservé du contenu 4"/>
          <p:cNvPicPr>
            <a:picLocks noGrp="1" noChangeAspect="1"/>
          </p:cNvPicPr>
          <p:nvPr>
            <p:ph sz="half" idx="1"/>
          </p:nvPr>
        </p:nvPicPr>
        <p:blipFill>
          <a:blip r:embed="rId2"/>
          <a:stretch>
            <a:fillRect/>
          </a:stretch>
        </p:blipFill>
        <p:spPr>
          <a:xfrm>
            <a:off x="677334" y="2175386"/>
            <a:ext cx="4801288" cy="3438663"/>
          </a:xfrm>
          <a:prstGeom prst="rect">
            <a:avLst/>
          </a:prstGeom>
        </p:spPr>
      </p:pic>
      <p:sp>
        <p:nvSpPr>
          <p:cNvPr id="4" name="Espace réservé du contenu 3"/>
          <p:cNvSpPr>
            <a:spLocks noGrp="1"/>
          </p:cNvSpPr>
          <p:nvPr>
            <p:ph sz="half" idx="2"/>
          </p:nvPr>
        </p:nvSpPr>
        <p:spPr>
          <a:xfrm>
            <a:off x="5784914" y="2175386"/>
            <a:ext cx="4184034" cy="3301427"/>
          </a:xfrm>
        </p:spPr>
        <p:txBody>
          <a:bodyPr>
            <a:normAutofit/>
          </a:bodyPr>
          <a:lstStyle/>
          <a:p>
            <a:pPr marL="0" indent="0">
              <a:buNone/>
            </a:pPr>
            <a:r>
              <a:rPr lang="fr-FR" sz="2000" b="1" dirty="0">
                <a:solidFill>
                  <a:srgbClr val="7030A0"/>
                </a:solidFill>
              </a:rPr>
              <a:t>Retrait traumatique </a:t>
            </a:r>
            <a:r>
              <a:rPr lang="fr-FR" sz="2000" dirty="0">
                <a:solidFill>
                  <a:schemeClr val="tx1"/>
                </a:solidFill>
              </a:rPr>
              <a:t>de la compresse = décision d’utiliser la synergie plaie 6 % </a:t>
            </a:r>
            <a:r>
              <a:rPr lang="fr-FR" sz="2000" b="1" dirty="0">
                <a:solidFill>
                  <a:srgbClr val="7030A0"/>
                </a:solidFill>
              </a:rPr>
              <a:t>sans compresse deux fois par jour.</a:t>
            </a:r>
          </a:p>
          <a:p>
            <a:pPr marL="0" indent="0">
              <a:buNone/>
            </a:pPr>
            <a:r>
              <a:rPr lang="fr-FR" sz="2000" dirty="0">
                <a:solidFill>
                  <a:schemeClr val="tx1"/>
                </a:solidFill>
              </a:rPr>
              <a:t>Aspect: absence de fibrine néanmoins plaie sanguinolente.</a:t>
            </a:r>
          </a:p>
          <a:p>
            <a:pPr marL="0" indent="0">
              <a:buNone/>
            </a:pPr>
            <a:r>
              <a:rPr lang="fr-FR" sz="2000" dirty="0">
                <a:solidFill>
                  <a:schemeClr val="tx1"/>
                </a:solidFill>
              </a:rPr>
              <a:t>Protocole identique aux autres jours</a:t>
            </a:r>
          </a:p>
        </p:txBody>
      </p:sp>
      <p:sp>
        <p:nvSpPr>
          <p:cNvPr id="6" name="Espace réservé du pied de page 5"/>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06181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9356682" cy="890016"/>
          </a:xfrm>
        </p:spPr>
        <p:txBody>
          <a:bodyPr/>
          <a:lstStyle/>
          <a:p>
            <a:pPr algn="ctr"/>
            <a:r>
              <a:rPr lang="fr-FR" dirty="0"/>
              <a:t>Mr D.         Le 6 mars 2022 (23 jours plus tard)</a:t>
            </a:r>
          </a:p>
        </p:txBody>
      </p:sp>
      <p:pic>
        <p:nvPicPr>
          <p:cNvPr id="5" name="Espace réservé du contenu 4"/>
          <p:cNvPicPr>
            <a:picLocks noGrp="1" noChangeAspect="1"/>
          </p:cNvPicPr>
          <p:nvPr>
            <p:ph sz="half" idx="1"/>
          </p:nvPr>
        </p:nvPicPr>
        <p:blipFill>
          <a:blip r:embed="rId2"/>
          <a:stretch>
            <a:fillRect/>
          </a:stretch>
        </p:blipFill>
        <p:spPr>
          <a:xfrm>
            <a:off x="579798" y="1773777"/>
            <a:ext cx="3524250" cy="3143250"/>
          </a:xfrm>
          <a:prstGeom prst="rect">
            <a:avLst/>
          </a:prstGeom>
        </p:spPr>
      </p:pic>
      <p:sp>
        <p:nvSpPr>
          <p:cNvPr id="4" name="Espace réservé du contenu 3"/>
          <p:cNvSpPr>
            <a:spLocks noGrp="1"/>
          </p:cNvSpPr>
          <p:nvPr>
            <p:ph sz="half" idx="2"/>
          </p:nvPr>
        </p:nvSpPr>
        <p:spPr>
          <a:xfrm>
            <a:off x="4817172" y="1773777"/>
            <a:ext cx="4184034" cy="2667443"/>
          </a:xfrm>
        </p:spPr>
        <p:txBody>
          <a:bodyPr>
            <a:normAutofit lnSpcReduction="10000"/>
          </a:bodyPr>
          <a:lstStyle/>
          <a:p>
            <a:pPr marL="0" indent="0">
              <a:buNone/>
            </a:pPr>
            <a:r>
              <a:rPr lang="fr-FR" dirty="0">
                <a:solidFill>
                  <a:schemeClr val="tx1"/>
                </a:solidFill>
              </a:rPr>
              <a:t>Transmission du 08/03/2022</a:t>
            </a:r>
          </a:p>
          <a:p>
            <a:pPr marL="0" indent="0">
              <a:buNone/>
            </a:pPr>
            <a:r>
              <a:rPr lang="fr-FR" dirty="0">
                <a:solidFill>
                  <a:schemeClr val="tx1"/>
                </a:solidFill>
              </a:rPr>
              <a:t>« </a:t>
            </a:r>
            <a:r>
              <a:rPr lang="fr-FR" i="1" dirty="0">
                <a:solidFill>
                  <a:schemeClr val="tx1"/>
                </a:solidFill>
              </a:rPr>
              <a:t>Plaie d'escarre au niveau du scrotum traitée par synergie plaie 6% après la TGA.</a:t>
            </a:r>
            <a:br>
              <a:rPr lang="fr-FR" i="1" dirty="0">
                <a:solidFill>
                  <a:schemeClr val="tx1"/>
                </a:solidFill>
              </a:rPr>
            </a:br>
            <a:r>
              <a:rPr lang="fr-FR" i="1" dirty="0">
                <a:solidFill>
                  <a:schemeClr val="tx1"/>
                </a:solidFill>
              </a:rPr>
              <a:t>Très belle évolution de la plaie, depuis quelques jours, plus de présence de fibrine, moins douloureux.</a:t>
            </a:r>
          </a:p>
          <a:p>
            <a:pPr marL="0" indent="0">
              <a:buNone/>
            </a:pPr>
            <a:r>
              <a:rPr lang="fr-FR" i="1" dirty="0">
                <a:solidFill>
                  <a:schemeClr val="tx1"/>
                </a:solidFill>
              </a:rPr>
              <a:t>Toilette puis protocole plaie 6% uniquement sur la plaie</a:t>
            </a:r>
            <a:r>
              <a:rPr lang="fr-FR" dirty="0">
                <a:solidFill>
                  <a:schemeClr val="tx1"/>
                </a:solidFill>
              </a:rPr>
              <a:t>» </a:t>
            </a:r>
            <a:br>
              <a:rPr lang="fr-FR" dirty="0"/>
            </a:br>
            <a:endParaRPr lang="fr-FR" dirty="0"/>
          </a:p>
        </p:txBody>
      </p:sp>
      <p:sp>
        <p:nvSpPr>
          <p:cNvPr id="6" name="ZoneTexte 5"/>
          <p:cNvSpPr txBox="1"/>
          <p:nvPr/>
        </p:nvSpPr>
        <p:spPr>
          <a:xfrm>
            <a:off x="1158240" y="5254752"/>
            <a:ext cx="8875776" cy="646331"/>
          </a:xfrm>
          <a:prstGeom prst="rect">
            <a:avLst/>
          </a:prstGeom>
          <a:noFill/>
        </p:spPr>
        <p:txBody>
          <a:bodyPr wrap="square" rtlCol="0">
            <a:spAutoFit/>
          </a:bodyPr>
          <a:lstStyle/>
          <a:p>
            <a:pPr algn="ctr"/>
            <a:r>
              <a:rPr lang="fr-FR" b="1" dirty="0">
                <a:solidFill>
                  <a:schemeClr val="accent1">
                    <a:lumMod val="75000"/>
                  </a:schemeClr>
                </a:solidFill>
              </a:rPr>
              <a:t>Le 9 mars 2022 : sortie de SSR pour aller en </a:t>
            </a:r>
            <a:r>
              <a:rPr lang="fr-FR" b="1" dirty="0" err="1">
                <a:solidFill>
                  <a:schemeClr val="accent1">
                    <a:lumMod val="75000"/>
                  </a:schemeClr>
                </a:solidFill>
              </a:rPr>
              <a:t>Ehpad</a:t>
            </a:r>
            <a:r>
              <a:rPr lang="fr-FR" b="1" dirty="0">
                <a:solidFill>
                  <a:schemeClr val="accent1">
                    <a:lumMod val="75000"/>
                  </a:schemeClr>
                </a:solidFill>
              </a:rPr>
              <a:t>. Flacon de synergie plaie 6 % avec consignes donné à la sortie pour poursuite de traitement </a:t>
            </a:r>
          </a:p>
        </p:txBody>
      </p:sp>
      <p:sp>
        <p:nvSpPr>
          <p:cNvPr id="3" name="Espace réservé du pied de page 2"/>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185668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39642"/>
            <a:ext cx="9049990" cy="1690758"/>
          </a:xfrm>
        </p:spPr>
        <p:txBody>
          <a:bodyPr>
            <a:noAutofit/>
          </a:bodyPr>
          <a:lstStyle/>
          <a:p>
            <a:pPr algn="ctr"/>
            <a:r>
              <a:rPr lang="fr-FR" sz="2000" dirty="0"/>
              <a:t>Mme D. L. </a:t>
            </a:r>
            <a:r>
              <a:rPr lang="fr-FR" sz="2000" b="1" dirty="0"/>
              <a:t>98 ans </a:t>
            </a:r>
            <a:r>
              <a:rPr lang="fr-FR" sz="2000" dirty="0"/>
              <a:t>entrée de gériatrie le 20 aout 2021  en soins palliatifs présentant un </a:t>
            </a:r>
            <a:r>
              <a:rPr lang="fr-FR" sz="2000" b="1" dirty="0">
                <a:solidFill>
                  <a:schemeClr val="accent4"/>
                </a:solidFill>
              </a:rPr>
              <a:t>carcinome épidermoïde infiltrant cutané  </a:t>
            </a:r>
            <a:r>
              <a:rPr lang="fr-FR" sz="2000" dirty="0"/>
              <a:t>de la main gauche avec métastase axillaire homolatérale, traitée par immunothérapie à visée palliative, </a:t>
            </a:r>
            <a:r>
              <a:rPr lang="fr-FR" sz="2000" b="1" dirty="0"/>
              <a:t>refus d’amputation</a:t>
            </a:r>
            <a:endParaRPr lang="fr-FR" sz="2000" b="1" dirty="0">
              <a:solidFill>
                <a:srgbClr val="FF0000"/>
              </a:solidFill>
            </a:endParaRPr>
          </a:p>
        </p:txBody>
      </p:sp>
      <p:pic>
        <p:nvPicPr>
          <p:cNvPr id="7" name="Espace réservé du contenu 6"/>
          <p:cNvPicPr>
            <a:picLocks noGrp="1" noChangeAspect="1"/>
          </p:cNvPicPr>
          <p:nvPr>
            <p:ph sz="half" idx="1"/>
          </p:nvPr>
        </p:nvPicPr>
        <p:blipFill>
          <a:blip r:embed="rId2"/>
          <a:stretch>
            <a:fillRect/>
          </a:stretch>
        </p:blipFill>
        <p:spPr>
          <a:xfrm>
            <a:off x="677862" y="1696342"/>
            <a:ext cx="4710063" cy="4325909"/>
          </a:xfrm>
          <a:prstGeom prst="rect">
            <a:avLst/>
          </a:prstGeom>
          <a:effectLst>
            <a:glow rad="139700">
              <a:schemeClr val="accent4">
                <a:satMod val="175000"/>
                <a:alpha val="40000"/>
              </a:schemeClr>
            </a:glow>
          </a:effectLst>
        </p:spPr>
      </p:pic>
      <p:pic>
        <p:nvPicPr>
          <p:cNvPr id="9" name="Espace réservé du contenu 8"/>
          <p:cNvPicPr>
            <a:picLocks noGrp="1" noChangeAspect="1"/>
          </p:cNvPicPr>
          <p:nvPr>
            <p:ph sz="half" idx="2"/>
          </p:nvPr>
        </p:nvPicPr>
        <p:blipFill>
          <a:blip r:embed="rId3"/>
          <a:stretch>
            <a:fillRect/>
          </a:stretch>
        </p:blipFill>
        <p:spPr>
          <a:xfrm>
            <a:off x="9020368" y="2017010"/>
            <a:ext cx="2495209" cy="3881437"/>
          </a:xfrm>
          <a:prstGeom prst="rect">
            <a:avLst/>
          </a:prstGeom>
        </p:spPr>
      </p:pic>
      <p:sp>
        <p:nvSpPr>
          <p:cNvPr id="10" name="Rectangle 9"/>
          <p:cNvSpPr/>
          <p:nvPr/>
        </p:nvSpPr>
        <p:spPr>
          <a:xfrm>
            <a:off x="5795889" y="1727633"/>
            <a:ext cx="2785403" cy="43259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dirty="0">
                <a:solidFill>
                  <a:schemeClr val="tx1"/>
                </a:solidFill>
              </a:rPr>
              <a:t>Pansements : </a:t>
            </a:r>
            <a:r>
              <a:rPr lang="fr-FR" b="1" dirty="0">
                <a:solidFill>
                  <a:srgbClr val="92D050"/>
                </a:solidFill>
              </a:rPr>
              <a:t>malodorants</a:t>
            </a:r>
            <a:r>
              <a:rPr lang="fr-FR" dirty="0">
                <a:solidFill>
                  <a:schemeClr val="tx1"/>
                </a:solidFill>
              </a:rPr>
              <a:t>, </a:t>
            </a:r>
            <a:r>
              <a:rPr lang="fr-FR" b="1" dirty="0">
                <a:solidFill>
                  <a:srgbClr val="92D050"/>
                </a:solidFill>
              </a:rPr>
              <a:t>suintants</a:t>
            </a:r>
            <a:r>
              <a:rPr lang="fr-FR" dirty="0">
                <a:solidFill>
                  <a:schemeClr val="tx1"/>
                </a:solidFill>
              </a:rPr>
              <a:t>, au départ quotidien </a:t>
            </a:r>
          </a:p>
          <a:p>
            <a:endParaRPr lang="fr-FR" dirty="0">
              <a:solidFill>
                <a:schemeClr val="tx1"/>
              </a:solidFill>
            </a:endParaRPr>
          </a:p>
          <a:p>
            <a:r>
              <a:rPr lang="fr-FR" dirty="0">
                <a:solidFill>
                  <a:schemeClr val="tx1"/>
                </a:solidFill>
              </a:rPr>
              <a:t>Décision de soins :</a:t>
            </a:r>
          </a:p>
          <a:p>
            <a:endParaRPr lang="fr-FR" dirty="0">
              <a:solidFill>
                <a:schemeClr val="tx1"/>
              </a:solidFill>
            </a:endParaRPr>
          </a:p>
          <a:p>
            <a:r>
              <a:rPr lang="fr-FR" b="1" dirty="0">
                <a:solidFill>
                  <a:srgbClr val="92D050"/>
                </a:solidFill>
              </a:rPr>
              <a:t>Application</a:t>
            </a:r>
            <a:r>
              <a:rPr lang="fr-FR" dirty="0">
                <a:solidFill>
                  <a:srgbClr val="92D050"/>
                </a:solidFill>
              </a:rPr>
              <a:t> </a:t>
            </a:r>
            <a:r>
              <a:rPr lang="fr-FR" b="1" dirty="0">
                <a:solidFill>
                  <a:srgbClr val="92D050"/>
                </a:solidFill>
              </a:rPr>
              <a:t>prudente </a:t>
            </a:r>
            <a:r>
              <a:rPr lang="fr-FR" dirty="0">
                <a:solidFill>
                  <a:srgbClr val="92D050"/>
                </a:solidFill>
              </a:rPr>
              <a:t>de </a:t>
            </a:r>
            <a:r>
              <a:rPr lang="fr-FR" b="1" dirty="0">
                <a:solidFill>
                  <a:srgbClr val="92D050"/>
                </a:solidFill>
              </a:rPr>
              <a:t>synergie plaie 6 % diluée +++ dans huile végétale (1/5) </a:t>
            </a:r>
            <a:r>
              <a:rPr lang="fr-FR" dirty="0">
                <a:solidFill>
                  <a:schemeClr val="tx1"/>
                </a:solidFill>
              </a:rPr>
              <a:t>d’amande douce pour limiter un passage systémique</a:t>
            </a:r>
          </a:p>
          <a:p>
            <a:endParaRPr lang="fr-FR" dirty="0">
              <a:solidFill>
                <a:schemeClr val="tx1"/>
              </a:solidFill>
            </a:endParaRPr>
          </a:p>
        </p:txBody>
      </p:sp>
      <p:sp>
        <p:nvSpPr>
          <p:cNvPr id="3" name="Espace réservé du pied de page 2"/>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350101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6376564" cy="1320800"/>
          </a:xfrm>
        </p:spPr>
        <p:txBody>
          <a:bodyPr/>
          <a:lstStyle/>
          <a:p>
            <a:r>
              <a:rPr lang="fr-FR" dirty="0"/>
              <a:t>Mme D.                                            23 aout 2021 (3 jours plus tard)</a:t>
            </a:r>
          </a:p>
        </p:txBody>
      </p:sp>
      <p:sp>
        <p:nvSpPr>
          <p:cNvPr id="3" name="Espace réservé du contenu 2"/>
          <p:cNvSpPr>
            <a:spLocks noGrp="1"/>
          </p:cNvSpPr>
          <p:nvPr>
            <p:ph sz="half" idx="1"/>
          </p:nvPr>
        </p:nvSpPr>
        <p:spPr>
          <a:xfrm>
            <a:off x="575734" y="2327044"/>
            <a:ext cx="4184035" cy="2727771"/>
          </a:xfrm>
        </p:spPr>
        <p:txBody>
          <a:bodyPr/>
          <a:lstStyle/>
          <a:p>
            <a:r>
              <a:rPr lang="fr-FR" dirty="0"/>
              <a:t>Douloureux, très hématique, disparition des mauvaises odeurs</a:t>
            </a:r>
          </a:p>
          <a:p>
            <a:r>
              <a:rPr lang="fr-FR" b="1" dirty="0">
                <a:solidFill>
                  <a:srgbClr val="00B050"/>
                </a:solidFill>
              </a:rPr>
              <a:t>Dilutions ++++ de la synergie à 6 %</a:t>
            </a:r>
            <a:r>
              <a:rPr lang="fr-FR" dirty="0"/>
              <a:t> </a:t>
            </a:r>
            <a:r>
              <a:rPr lang="fr-FR" b="1" dirty="0">
                <a:solidFill>
                  <a:srgbClr val="00B050"/>
                </a:solidFill>
              </a:rPr>
              <a:t>au 1/10</a:t>
            </a:r>
          </a:p>
          <a:p>
            <a:r>
              <a:rPr lang="fr-FR" dirty="0">
                <a:solidFill>
                  <a:schemeClr val="tx1"/>
                </a:solidFill>
              </a:rPr>
              <a:t>Devant les douleurs  et la situation de fin de vie, passage à </a:t>
            </a:r>
            <a:r>
              <a:rPr lang="fr-FR" b="1" dirty="0">
                <a:solidFill>
                  <a:srgbClr val="00B050"/>
                </a:solidFill>
              </a:rPr>
              <a:t>tous les 3 jours </a:t>
            </a:r>
            <a:r>
              <a:rPr lang="fr-FR" dirty="0">
                <a:solidFill>
                  <a:schemeClr val="tx1"/>
                </a:solidFill>
              </a:rPr>
              <a:t>pour la réfection des </a:t>
            </a:r>
            <a:r>
              <a:rPr lang="fr-FR" dirty="0">
                <a:solidFill>
                  <a:srgbClr val="00B050"/>
                </a:solidFill>
              </a:rPr>
              <a:t>pansements</a:t>
            </a:r>
          </a:p>
          <a:p>
            <a:endParaRPr lang="fr-FR" dirty="0"/>
          </a:p>
        </p:txBody>
      </p:sp>
      <p:pic>
        <p:nvPicPr>
          <p:cNvPr id="5" name="Espace réservé du contenu 4"/>
          <p:cNvPicPr>
            <a:picLocks noGrp="1" noChangeAspect="1"/>
          </p:cNvPicPr>
          <p:nvPr>
            <p:ph sz="half" idx="2"/>
          </p:nvPr>
        </p:nvPicPr>
        <p:blipFill>
          <a:blip r:embed="rId3"/>
          <a:stretch>
            <a:fillRect/>
          </a:stretch>
        </p:blipFill>
        <p:spPr>
          <a:xfrm>
            <a:off x="7053898" y="1072"/>
            <a:ext cx="5060852" cy="3600140"/>
          </a:xfrm>
          <a:prstGeom prst="rect">
            <a:avLst/>
          </a:prstGeom>
        </p:spPr>
      </p:pic>
      <p:sp>
        <p:nvSpPr>
          <p:cNvPr id="7" name="ZoneTexte 6"/>
          <p:cNvSpPr txBox="1"/>
          <p:nvPr/>
        </p:nvSpPr>
        <p:spPr>
          <a:xfrm>
            <a:off x="9274002" y="880110"/>
            <a:ext cx="1487782" cy="369332"/>
          </a:xfrm>
          <a:prstGeom prst="rect">
            <a:avLst/>
          </a:prstGeom>
          <a:noFill/>
        </p:spPr>
        <p:txBody>
          <a:bodyPr wrap="square" rtlCol="0">
            <a:spAutoFit/>
          </a:bodyPr>
          <a:lstStyle/>
          <a:p>
            <a:r>
              <a:rPr lang="fr-FR" b="1" dirty="0"/>
              <a:t>23/08/2021</a:t>
            </a:r>
          </a:p>
        </p:txBody>
      </p:sp>
      <p:pic>
        <p:nvPicPr>
          <p:cNvPr id="8" name="Image 7"/>
          <p:cNvPicPr/>
          <p:nvPr/>
        </p:nvPicPr>
        <p:blipFill rotWithShape="1">
          <a:blip r:embed="rId4"/>
          <a:srcRect l="14258" t="7404"/>
          <a:stretch/>
        </p:blipFill>
        <p:spPr>
          <a:xfrm>
            <a:off x="2982350" y="5062234"/>
            <a:ext cx="3285213" cy="1534147"/>
          </a:xfrm>
          <a:prstGeom prst="rect">
            <a:avLst/>
          </a:prstGeom>
        </p:spPr>
      </p:pic>
      <p:sp>
        <p:nvSpPr>
          <p:cNvPr id="9" name="ZoneTexte 8"/>
          <p:cNvSpPr txBox="1"/>
          <p:nvPr/>
        </p:nvSpPr>
        <p:spPr>
          <a:xfrm>
            <a:off x="5444197" y="5275385"/>
            <a:ext cx="968535" cy="369332"/>
          </a:xfrm>
          <a:prstGeom prst="rect">
            <a:avLst/>
          </a:prstGeom>
          <a:noFill/>
        </p:spPr>
        <p:txBody>
          <a:bodyPr wrap="none" rtlCol="0">
            <a:spAutoFit/>
          </a:bodyPr>
          <a:lstStyle/>
          <a:p>
            <a:r>
              <a:rPr lang="fr-FR" b="1" dirty="0"/>
              <a:t>25/8/21</a:t>
            </a:r>
          </a:p>
        </p:txBody>
      </p:sp>
      <p:pic>
        <p:nvPicPr>
          <p:cNvPr id="10" name="Image 9"/>
          <p:cNvPicPr/>
          <p:nvPr/>
        </p:nvPicPr>
        <p:blipFill>
          <a:blip r:embed="rId5"/>
          <a:stretch>
            <a:fillRect/>
          </a:stretch>
        </p:blipFill>
        <p:spPr>
          <a:xfrm>
            <a:off x="6354030" y="3210561"/>
            <a:ext cx="5760720" cy="3385820"/>
          </a:xfrm>
          <a:prstGeom prst="rect">
            <a:avLst/>
          </a:prstGeom>
        </p:spPr>
      </p:pic>
      <p:sp>
        <p:nvSpPr>
          <p:cNvPr id="11" name="ZoneTexte 10"/>
          <p:cNvSpPr txBox="1"/>
          <p:nvPr/>
        </p:nvSpPr>
        <p:spPr>
          <a:xfrm>
            <a:off x="10761785" y="3362178"/>
            <a:ext cx="1026941" cy="369332"/>
          </a:xfrm>
          <a:prstGeom prst="rect">
            <a:avLst/>
          </a:prstGeom>
          <a:noFill/>
        </p:spPr>
        <p:txBody>
          <a:bodyPr wrap="square" rtlCol="0">
            <a:spAutoFit/>
          </a:bodyPr>
          <a:lstStyle/>
          <a:p>
            <a:r>
              <a:rPr lang="fr-FR" b="1" dirty="0"/>
              <a:t>25/8/20</a:t>
            </a:r>
          </a:p>
        </p:txBody>
      </p:sp>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427653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half" idx="1"/>
          </p:nvPr>
        </p:nvPicPr>
        <p:blipFill>
          <a:blip r:embed="rId2"/>
          <a:stretch>
            <a:fillRect/>
          </a:stretch>
        </p:blipFill>
        <p:spPr>
          <a:xfrm>
            <a:off x="496923" y="731520"/>
            <a:ext cx="7071440" cy="3906129"/>
          </a:xfrm>
          <a:prstGeom prst="rect">
            <a:avLst/>
          </a:prstGeom>
        </p:spPr>
      </p:pic>
      <p:sp>
        <p:nvSpPr>
          <p:cNvPr id="4" name="Espace réservé du contenu 3"/>
          <p:cNvSpPr>
            <a:spLocks noGrp="1"/>
          </p:cNvSpPr>
          <p:nvPr>
            <p:ph sz="half" idx="2"/>
          </p:nvPr>
        </p:nvSpPr>
        <p:spPr>
          <a:xfrm>
            <a:off x="8496886" y="1252025"/>
            <a:ext cx="3179298" cy="4789337"/>
          </a:xfrm>
        </p:spPr>
        <p:txBody>
          <a:bodyPr>
            <a:normAutofit/>
          </a:bodyPr>
          <a:lstStyle/>
          <a:p>
            <a:r>
              <a:rPr lang="fr-FR" sz="2000" dirty="0"/>
              <a:t>Avec un pansement tous les trois jours et une dilution à 0,6 % environ, la plaie est plutôt propre, </a:t>
            </a:r>
            <a:r>
              <a:rPr lang="fr-FR" sz="2000" b="1" dirty="0">
                <a:solidFill>
                  <a:srgbClr val="00B050"/>
                </a:solidFill>
              </a:rPr>
              <a:t>non hémorragique,</a:t>
            </a:r>
            <a:r>
              <a:rPr lang="fr-FR" sz="2000" dirty="0"/>
              <a:t> moins fibrineuse et disparition des odeurs</a:t>
            </a:r>
          </a:p>
          <a:p>
            <a:endParaRPr lang="fr-FR" sz="2000" dirty="0"/>
          </a:p>
          <a:p>
            <a:r>
              <a:rPr lang="fr-FR" sz="2000" dirty="0"/>
              <a:t>Décès de la patiente le 04/09/2021</a:t>
            </a:r>
          </a:p>
        </p:txBody>
      </p:sp>
      <p:sp>
        <p:nvSpPr>
          <p:cNvPr id="6" name="ZoneTexte 5"/>
          <p:cNvSpPr txBox="1"/>
          <p:nvPr/>
        </p:nvSpPr>
        <p:spPr>
          <a:xfrm>
            <a:off x="677334" y="2883877"/>
            <a:ext cx="1911121" cy="523220"/>
          </a:xfrm>
          <a:prstGeom prst="rect">
            <a:avLst/>
          </a:prstGeom>
          <a:noFill/>
        </p:spPr>
        <p:txBody>
          <a:bodyPr wrap="square" rtlCol="0">
            <a:spAutoFit/>
          </a:bodyPr>
          <a:lstStyle/>
          <a:p>
            <a:r>
              <a:rPr lang="fr-FR" sz="2800" b="1" dirty="0"/>
              <a:t>27/08/21</a:t>
            </a:r>
            <a:endParaRPr lang="fr-FR" b="1" dirty="0"/>
          </a:p>
        </p:txBody>
      </p:sp>
      <p:sp>
        <p:nvSpPr>
          <p:cNvPr id="2" name="Espace réservé du pied de page 1"/>
          <p:cNvSpPr>
            <a:spLocks noGrp="1"/>
          </p:cNvSpPr>
          <p:nvPr>
            <p:ph type="ftr" sz="quarter" idx="11"/>
          </p:nvPr>
        </p:nvSpPr>
        <p:spPr/>
        <p:txBody>
          <a:bodyPr/>
          <a:lstStyle/>
          <a:p>
            <a:r>
              <a:rPr lang="fr-FR" dirty="0"/>
              <a:t>Docteur BRUHAT - BROCHARD L - CHEVALLIER V - JOPPE A journée </a:t>
            </a:r>
            <a:r>
              <a:rPr lang="fr-FR" dirty="0" err="1"/>
              <a:t>aroma</a:t>
            </a:r>
            <a:r>
              <a:rPr lang="fr-FR" dirty="0"/>
              <a:t> 2 juin 2022</a:t>
            </a:r>
          </a:p>
        </p:txBody>
      </p:sp>
      <p:sp>
        <p:nvSpPr>
          <p:cNvPr id="3" name="Rectangle à coins arrondis 2"/>
          <p:cNvSpPr/>
          <p:nvPr/>
        </p:nvSpPr>
        <p:spPr>
          <a:xfrm>
            <a:off x="8544910" y="236483"/>
            <a:ext cx="2412124" cy="630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Mme D.                           7 jours plus tard</a:t>
            </a:r>
          </a:p>
        </p:txBody>
      </p:sp>
    </p:spTree>
    <p:extLst>
      <p:ext uri="{BB962C8B-B14F-4D97-AF65-F5344CB8AC3E}">
        <p14:creationId xmlns:p14="http://schemas.microsoft.com/office/powerpoint/2010/main" val="2584116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Technique de pansement chez Mme E.</a:t>
            </a:r>
          </a:p>
        </p:txBody>
      </p:sp>
      <p:sp>
        <p:nvSpPr>
          <p:cNvPr id="3" name="Espace réservé du contenu 2"/>
          <p:cNvSpPr>
            <a:spLocks noGrp="1"/>
          </p:cNvSpPr>
          <p:nvPr>
            <p:ph sz="half" idx="1"/>
          </p:nvPr>
        </p:nvSpPr>
        <p:spPr/>
        <p:txBody>
          <a:bodyPr>
            <a:normAutofit/>
          </a:bodyPr>
          <a:lstStyle/>
          <a:p>
            <a:r>
              <a:rPr lang="fr-FR" sz="3600" b="1">
                <a:solidFill>
                  <a:srgbClr val="FF0000"/>
                </a:solidFill>
              </a:rPr>
              <a:t>FILM</a:t>
            </a:r>
            <a:endParaRPr lang="fr-FR" sz="3600" b="1" dirty="0">
              <a:solidFill>
                <a:srgbClr val="FF0000"/>
              </a:solidFill>
            </a:endParaRPr>
          </a:p>
        </p:txBody>
      </p:sp>
      <p:pic>
        <p:nvPicPr>
          <p:cNvPr id="5" name="Espace réservé du contenu 4"/>
          <p:cNvPicPr>
            <a:picLocks noGrp="1" noChangeAspect="1"/>
          </p:cNvPicPr>
          <p:nvPr>
            <p:ph sz="half" idx="2"/>
          </p:nvPr>
        </p:nvPicPr>
        <p:blipFill>
          <a:blip r:embed="rId3"/>
          <a:stretch>
            <a:fillRect/>
          </a:stretch>
        </p:blipFill>
        <p:spPr>
          <a:xfrm>
            <a:off x="8573428" y="834207"/>
            <a:ext cx="3514725" cy="2652763"/>
          </a:xfrm>
          <a:prstGeom prst="rect">
            <a:avLst/>
          </a:prstGeom>
        </p:spPr>
      </p:pic>
      <p:pic>
        <p:nvPicPr>
          <p:cNvPr id="6" name="Image 5"/>
          <p:cNvPicPr>
            <a:picLocks noChangeAspect="1"/>
          </p:cNvPicPr>
          <p:nvPr/>
        </p:nvPicPr>
        <p:blipFill>
          <a:blip r:embed="rId4"/>
          <a:stretch>
            <a:fillRect/>
          </a:stretch>
        </p:blipFill>
        <p:spPr>
          <a:xfrm>
            <a:off x="323145" y="4100974"/>
            <a:ext cx="3038475" cy="2581275"/>
          </a:xfrm>
          <a:prstGeom prst="rect">
            <a:avLst/>
          </a:prstGeom>
        </p:spPr>
      </p:pic>
      <p:sp>
        <p:nvSpPr>
          <p:cNvPr id="7" name="Rectangle 6"/>
          <p:cNvSpPr/>
          <p:nvPr/>
        </p:nvSpPr>
        <p:spPr>
          <a:xfrm>
            <a:off x="9080250" y="345121"/>
            <a:ext cx="2681219" cy="411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30 avril 22 (7 cm/5cm)</a:t>
            </a:r>
          </a:p>
        </p:txBody>
      </p:sp>
      <p:sp>
        <p:nvSpPr>
          <p:cNvPr id="8" name="Rectangle 7"/>
          <p:cNvSpPr/>
          <p:nvPr/>
        </p:nvSpPr>
        <p:spPr>
          <a:xfrm>
            <a:off x="5062644" y="3738061"/>
            <a:ext cx="1407009" cy="34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20 mai 22</a:t>
            </a:r>
          </a:p>
        </p:txBody>
      </p:sp>
      <p:sp>
        <p:nvSpPr>
          <p:cNvPr id="9" name="Espace réservé du pied de page 8"/>
          <p:cNvSpPr>
            <a:spLocks noGrp="1"/>
          </p:cNvSpPr>
          <p:nvPr>
            <p:ph type="ftr" sz="quarter" idx="11"/>
          </p:nvPr>
        </p:nvSpPr>
        <p:spPr/>
        <p:txBody>
          <a:bodyPr/>
          <a:lstStyle/>
          <a:p>
            <a:r>
              <a:rPr lang="fr-FR"/>
              <a:t>Docteur BRUHAT - BROCHARD L - CHEVALLIER V - JOPPE A journée aroma 2 juin 2022</a:t>
            </a:r>
          </a:p>
        </p:txBody>
      </p:sp>
      <p:pic>
        <p:nvPicPr>
          <p:cNvPr id="4" name="Image 3">
            <a:extLst>
              <a:ext uri="{FF2B5EF4-FFF2-40B4-BE49-F238E27FC236}">
                <a16:creationId xmlns:a16="http://schemas.microsoft.com/office/drawing/2014/main" id="{4A3DE1D5-5C21-459E-A045-0291E25D2C9A}"/>
              </a:ext>
            </a:extLst>
          </p:cNvPr>
          <p:cNvPicPr>
            <a:picLocks noChangeAspect="1"/>
          </p:cNvPicPr>
          <p:nvPr/>
        </p:nvPicPr>
        <p:blipFill rotWithShape="1">
          <a:blip r:embed="rId5"/>
          <a:srcRect t="29781"/>
          <a:stretch/>
        </p:blipFill>
        <p:spPr>
          <a:xfrm>
            <a:off x="3361620" y="4118898"/>
            <a:ext cx="4149627" cy="2545426"/>
          </a:xfrm>
          <a:prstGeom prst="rect">
            <a:avLst/>
          </a:prstGeom>
        </p:spPr>
      </p:pic>
      <p:sp>
        <p:nvSpPr>
          <p:cNvPr id="10" name="Rectangle 9">
            <a:extLst>
              <a:ext uri="{FF2B5EF4-FFF2-40B4-BE49-F238E27FC236}">
                <a16:creationId xmlns:a16="http://schemas.microsoft.com/office/drawing/2014/main" id="{2EF44A74-A4E7-4640-8408-8E26CAD1E4C9}"/>
              </a:ext>
            </a:extLst>
          </p:cNvPr>
          <p:cNvSpPr/>
          <p:nvPr/>
        </p:nvSpPr>
        <p:spPr>
          <a:xfrm>
            <a:off x="9033363" y="3751505"/>
            <a:ext cx="2594853" cy="376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25 mai 22 (4,5cm/5 cm)</a:t>
            </a:r>
          </a:p>
        </p:txBody>
      </p:sp>
      <p:pic>
        <p:nvPicPr>
          <p:cNvPr id="11" name="Image 10">
            <a:extLst>
              <a:ext uri="{FF2B5EF4-FFF2-40B4-BE49-F238E27FC236}">
                <a16:creationId xmlns:a16="http://schemas.microsoft.com/office/drawing/2014/main" id="{242AFB5F-7400-49A6-99B2-12855DAFAB86}"/>
              </a:ext>
            </a:extLst>
          </p:cNvPr>
          <p:cNvPicPr>
            <a:picLocks noChangeAspect="1"/>
          </p:cNvPicPr>
          <p:nvPr/>
        </p:nvPicPr>
        <p:blipFill>
          <a:blip r:embed="rId6"/>
          <a:stretch>
            <a:fillRect/>
          </a:stretch>
        </p:blipFill>
        <p:spPr>
          <a:xfrm>
            <a:off x="7292916" y="4136823"/>
            <a:ext cx="4899084" cy="2545426"/>
          </a:xfrm>
          <a:prstGeom prst="rect">
            <a:avLst/>
          </a:prstGeom>
        </p:spPr>
      </p:pic>
      <p:sp>
        <p:nvSpPr>
          <p:cNvPr id="12" name="Rectangle 11">
            <a:extLst>
              <a:ext uri="{FF2B5EF4-FFF2-40B4-BE49-F238E27FC236}">
                <a16:creationId xmlns:a16="http://schemas.microsoft.com/office/drawing/2014/main" id="{ABD3D18E-90F4-4895-9147-A06E538DB0E5}"/>
              </a:ext>
            </a:extLst>
          </p:cNvPr>
          <p:cNvSpPr/>
          <p:nvPr/>
        </p:nvSpPr>
        <p:spPr>
          <a:xfrm>
            <a:off x="1265790" y="3619473"/>
            <a:ext cx="1596390" cy="411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 mai 22</a:t>
            </a:r>
          </a:p>
        </p:txBody>
      </p:sp>
    </p:spTree>
    <p:extLst>
      <p:ext uri="{BB962C8B-B14F-4D97-AF65-F5344CB8AC3E}">
        <p14:creationId xmlns:p14="http://schemas.microsoft.com/office/powerpoint/2010/main" val="2645953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731520"/>
          </a:xfrm>
        </p:spPr>
        <p:txBody>
          <a:bodyPr>
            <a:normAutofit fontScale="90000"/>
          </a:bodyPr>
          <a:lstStyle/>
          <a:p>
            <a:pPr algn="ctr"/>
            <a:r>
              <a:rPr lang="fr-FR" dirty="0">
                <a:solidFill>
                  <a:schemeClr val="tx1"/>
                </a:solidFill>
              </a:rPr>
              <a:t>En conclusion</a:t>
            </a:r>
            <a:br>
              <a:rPr lang="fr-FR" dirty="0">
                <a:solidFill>
                  <a:schemeClr val="tx1"/>
                </a:solidFill>
              </a:rPr>
            </a:br>
            <a:endParaRPr lang="fr-FR" dirty="0">
              <a:solidFill>
                <a:schemeClr val="tx1"/>
              </a:solidFill>
            </a:endParaRPr>
          </a:p>
        </p:txBody>
      </p:sp>
      <p:sp>
        <p:nvSpPr>
          <p:cNvPr id="4" name="Espace réservé du contenu 3"/>
          <p:cNvSpPr>
            <a:spLocks noGrp="1"/>
          </p:cNvSpPr>
          <p:nvPr>
            <p:ph sz="half" idx="2"/>
          </p:nvPr>
        </p:nvSpPr>
        <p:spPr>
          <a:xfrm>
            <a:off x="5346002" y="1341120"/>
            <a:ext cx="4184034" cy="4700241"/>
          </a:xfrm>
        </p:spPr>
        <p:txBody>
          <a:bodyPr>
            <a:normAutofit fontScale="55000" lnSpcReduction="20000"/>
          </a:bodyPr>
          <a:lstStyle/>
          <a:p>
            <a:pPr lvl="1"/>
            <a:endParaRPr lang="fr-FR" sz="2200" dirty="0"/>
          </a:p>
          <a:p>
            <a:r>
              <a:rPr lang="fr-FR" sz="2600" b="1" dirty="0">
                <a:solidFill>
                  <a:schemeClr val="accent1"/>
                </a:solidFill>
              </a:rPr>
              <a:t>Une technique en évolution</a:t>
            </a:r>
          </a:p>
          <a:p>
            <a:pPr lvl="1"/>
            <a:r>
              <a:rPr lang="fr-FR" sz="2500" dirty="0">
                <a:solidFill>
                  <a:schemeClr val="tx1"/>
                </a:solidFill>
              </a:rPr>
              <a:t>Au début utilisation d’une </a:t>
            </a:r>
            <a:r>
              <a:rPr lang="fr-FR" sz="2500" b="1" dirty="0">
                <a:solidFill>
                  <a:schemeClr val="tx1"/>
                </a:solidFill>
              </a:rPr>
              <a:t>compresse non adhérente  </a:t>
            </a:r>
            <a:r>
              <a:rPr lang="fr-FR" sz="2500" dirty="0">
                <a:solidFill>
                  <a:schemeClr val="tx1"/>
                </a:solidFill>
              </a:rPr>
              <a:t>type </a:t>
            </a:r>
            <a:r>
              <a:rPr lang="fr-FR" sz="2500" dirty="0" err="1">
                <a:solidFill>
                  <a:schemeClr val="tx1"/>
                </a:solidFill>
              </a:rPr>
              <a:t>Mélolin</a:t>
            </a:r>
            <a:r>
              <a:rPr lang="fr-FR" sz="2500" dirty="0">
                <a:solidFill>
                  <a:schemeClr val="tx1"/>
                </a:solidFill>
              </a:rPr>
              <a:t>®  </a:t>
            </a:r>
          </a:p>
          <a:p>
            <a:pPr lvl="1"/>
            <a:r>
              <a:rPr lang="fr-FR" sz="2500" dirty="0">
                <a:solidFill>
                  <a:schemeClr val="tx1"/>
                </a:solidFill>
              </a:rPr>
              <a:t>Puis choix actuel d’un </a:t>
            </a:r>
            <a:r>
              <a:rPr lang="fr-FR" sz="2500" b="1" dirty="0"/>
              <a:t>pansement de gaze imprégné de paraffine </a:t>
            </a:r>
            <a:r>
              <a:rPr lang="fr-FR" sz="2500" dirty="0"/>
              <a:t>type </a:t>
            </a:r>
            <a:r>
              <a:rPr lang="fr-FR" sz="2500" dirty="0" err="1"/>
              <a:t>jelonet</a:t>
            </a:r>
            <a:r>
              <a:rPr lang="fr-FR" sz="2500" dirty="0">
                <a:solidFill>
                  <a:schemeClr val="tx1"/>
                </a:solidFill>
              </a:rPr>
              <a:t> ®</a:t>
            </a:r>
            <a:r>
              <a:rPr lang="fr-FR" sz="2500" b="1" dirty="0"/>
              <a:t> </a:t>
            </a:r>
            <a:r>
              <a:rPr lang="fr-FR" sz="2500" dirty="0">
                <a:solidFill>
                  <a:schemeClr val="tx1"/>
                </a:solidFill>
              </a:rPr>
              <a:t>pour mouler la forme de la plaie</a:t>
            </a:r>
          </a:p>
          <a:p>
            <a:pPr lvl="1"/>
            <a:r>
              <a:rPr lang="fr-FR" sz="2500" b="1" dirty="0">
                <a:solidFill>
                  <a:schemeClr val="tx1"/>
                </a:solidFill>
              </a:rPr>
              <a:t>imbibée d’huile végétale</a:t>
            </a:r>
            <a:r>
              <a:rPr lang="fr-FR" sz="2500" dirty="0">
                <a:solidFill>
                  <a:schemeClr val="tx1"/>
                </a:solidFill>
              </a:rPr>
              <a:t> sur laquelle on dépose une à deux pressions du bouchon dose de la synergie plaie? Possible mais adhérence  trop importante dans certaines situations</a:t>
            </a:r>
          </a:p>
          <a:p>
            <a:pPr marL="457200" lvl="1" indent="0">
              <a:buNone/>
            </a:pPr>
            <a:endParaRPr lang="fr-FR" dirty="0">
              <a:solidFill>
                <a:schemeClr val="tx1"/>
              </a:solidFill>
            </a:endParaRPr>
          </a:p>
          <a:p>
            <a:pPr marL="342900" lvl="1" indent="-342900"/>
            <a:r>
              <a:rPr lang="fr-FR" sz="2600" b="1" dirty="0">
                <a:solidFill>
                  <a:schemeClr val="accent1"/>
                </a:solidFill>
              </a:rPr>
              <a:t>Perspectives d’évolution ?</a:t>
            </a:r>
          </a:p>
          <a:p>
            <a:pPr lvl="1"/>
            <a:r>
              <a:rPr lang="fr-FR" sz="2500" dirty="0">
                <a:solidFill>
                  <a:schemeClr val="tx1"/>
                </a:solidFill>
              </a:rPr>
              <a:t>Utilisation d’Huiles végétales figées à T° ambiante (ex : huile de coco)? </a:t>
            </a:r>
          </a:p>
          <a:p>
            <a:pPr lvl="1"/>
            <a:r>
              <a:rPr lang="fr-FR" sz="2500" dirty="0">
                <a:solidFill>
                  <a:schemeClr val="tx1"/>
                </a:solidFill>
              </a:rPr>
              <a:t>Intérêt de l’utilisation de la synergie plaie péri-lésionnelle en SSR</a:t>
            </a:r>
          </a:p>
          <a:p>
            <a:pPr marL="457200" lvl="1" indent="0">
              <a:buNone/>
            </a:pPr>
            <a:endParaRPr lang="fr-FR" sz="2500" dirty="0">
              <a:solidFill>
                <a:schemeClr val="tx1"/>
              </a:solidFill>
            </a:endParaRPr>
          </a:p>
          <a:p>
            <a:pPr lvl="1"/>
            <a:endParaRPr lang="fr-FR" dirty="0">
              <a:solidFill>
                <a:srgbClr val="FFC000"/>
              </a:solidFill>
            </a:endParaRPr>
          </a:p>
          <a:p>
            <a:pPr lvl="1"/>
            <a:endParaRPr lang="fr-FR" sz="1800" dirty="0">
              <a:solidFill>
                <a:srgbClr val="FF0000"/>
              </a:solidFill>
            </a:endParaRPr>
          </a:p>
        </p:txBody>
      </p:sp>
      <p:sp>
        <p:nvSpPr>
          <p:cNvPr id="8" name="Espace réservé du contenu 7"/>
          <p:cNvSpPr>
            <a:spLocks noGrp="1"/>
          </p:cNvSpPr>
          <p:nvPr>
            <p:ph sz="half" idx="1"/>
          </p:nvPr>
        </p:nvSpPr>
        <p:spPr>
          <a:xfrm>
            <a:off x="677334" y="1341120"/>
            <a:ext cx="4184035" cy="4700241"/>
          </a:xfrm>
        </p:spPr>
        <p:txBody>
          <a:bodyPr>
            <a:normAutofit fontScale="55000" lnSpcReduction="20000"/>
          </a:bodyPr>
          <a:lstStyle/>
          <a:p>
            <a:r>
              <a:rPr lang="fr-FR" sz="2600" b="1" dirty="0">
                <a:solidFill>
                  <a:schemeClr val="accent1"/>
                </a:solidFill>
              </a:rPr>
              <a:t>La synergie plaie est efficace </a:t>
            </a:r>
          </a:p>
          <a:p>
            <a:pPr lvl="1"/>
            <a:r>
              <a:rPr lang="fr-FR" sz="2500" dirty="0">
                <a:solidFill>
                  <a:schemeClr val="tx1"/>
                </a:solidFill>
              </a:rPr>
              <a:t>sur les odeurs = dignité, proches, facilite les soins dans  les plaies putrides pour les soignants</a:t>
            </a:r>
          </a:p>
          <a:p>
            <a:pPr lvl="1"/>
            <a:r>
              <a:rPr lang="fr-FR" sz="2500" dirty="0">
                <a:solidFill>
                  <a:schemeClr val="tx1"/>
                </a:solidFill>
              </a:rPr>
              <a:t>pour la cicatrisation</a:t>
            </a:r>
          </a:p>
          <a:p>
            <a:pPr lvl="1"/>
            <a:r>
              <a:rPr lang="fr-FR" sz="2500" dirty="0">
                <a:solidFill>
                  <a:schemeClr val="tx1"/>
                </a:solidFill>
              </a:rPr>
              <a:t>bien tolérée</a:t>
            </a:r>
          </a:p>
          <a:p>
            <a:pPr lvl="1"/>
            <a:r>
              <a:rPr lang="fr-FR" sz="2500" dirty="0">
                <a:solidFill>
                  <a:schemeClr val="tx1"/>
                </a:solidFill>
              </a:rPr>
              <a:t>La dilution à  6 % est souvent suffisante </a:t>
            </a:r>
          </a:p>
          <a:p>
            <a:pPr lvl="1"/>
            <a:r>
              <a:rPr lang="fr-FR" sz="2500" dirty="0">
                <a:solidFill>
                  <a:schemeClr val="tx1"/>
                </a:solidFill>
              </a:rPr>
              <a:t>Une forte dilution semble maintenir l’activité de la synergie notamment  l’activité anti- putride</a:t>
            </a:r>
          </a:p>
          <a:p>
            <a:r>
              <a:rPr lang="fr-FR" sz="2600" b="1" dirty="0">
                <a:solidFill>
                  <a:schemeClr val="accent1"/>
                </a:solidFill>
              </a:rPr>
              <a:t>Précautions d’emploi</a:t>
            </a:r>
          </a:p>
          <a:p>
            <a:pPr lvl="1"/>
            <a:r>
              <a:rPr lang="fr-FR" sz="2500" dirty="0">
                <a:solidFill>
                  <a:schemeClr val="tx1"/>
                </a:solidFill>
              </a:rPr>
              <a:t>Dilution sur des plaies très vascularisées?</a:t>
            </a:r>
          </a:p>
          <a:p>
            <a:r>
              <a:rPr lang="fr-FR" sz="2600" b="1" dirty="0">
                <a:solidFill>
                  <a:schemeClr val="accent1"/>
                </a:solidFill>
              </a:rPr>
              <a:t>Ses limites : </a:t>
            </a:r>
          </a:p>
          <a:p>
            <a:pPr lvl="1"/>
            <a:r>
              <a:rPr lang="fr-FR" sz="2500" dirty="0">
                <a:solidFill>
                  <a:schemeClr val="tx1"/>
                </a:solidFill>
              </a:rPr>
              <a:t>ne traverse pas la fibrine (nécessité d’une scarification (détersion mécanique) et/ou détersion chimique (Hydrogel)) pour favoriser la détersion</a:t>
            </a:r>
          </a:p>
          <a:p>
            <a:pPr lvl="1"/>
            <a:endParaRPr lang="fr-FR" sz="2500" dirty="0">
              <a:solidFill>
                <a:schemeClr val="tx1"/>
              </a:solidFill>
            </a:endParaRPr>
          </a:p>
          <a:p>
            <a:endParaRPr lang="fr-FR" sz="2200" b="1" dirty="0">
              <a:solidFill>
                <a:schemeClr val="accent1"/>
              </a:solidFill>
            </a:endParaRPr>
          </a:p>
        </p:txBody>
      </p:sp>
      <p:sp>
        <p:nvSpPr>
          <p:cNvPr id="3" name="Espace réservé du pied de page 2"/>
          <p:cNvSpPr>
            <a:spLocks noGrp="1"/>
          </p:cNvSpPr>
          <p:nvPr>
            <p:ph type="ftr" sz="quarter" idx="11"/>
          </p:nvPr>
        </p:nvSpPr>
        <p:spPr/>
        <p:txBody>
          <a:bodyPr/>
          <a:lstStyle/>
          <a:p>
            <a:r>
              <a:rPr lang="fr-FR" dirty="0"/>
              <a:t>Docteur BRUHAT - BROCHARD L - CHEVALLIER V - JOPPE A journée </a:t>
            </a:r>
            <a:r>
              <a:rPr lang="fr-FR" dirty="0" err="1"/>
              <a:t>aroma</a:t>
            </a:r>
            <a:r>
              <a:rPr lang="fr-FR" dirty="0"/>
              <a:t> 2 juin 2022</a:t>
            </a:r>
          </a:p>
        </p:txBody>
      </p:sp>
    </p:spTree>
    <p:extLst>
      <p:ext uri="{BB962C8B-B14F-4D97-AF65-F5344CB8AC3E}">
        <p14:creationId xmlns:p14="http://schemas.microsoft.com/office/powerpoint/2010/main" val="121476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a:t>Utilisation des synergies plaies à différentes concentrations et de l’hydrogel pour les nécroses dures</a:t>
            </a:r>
          </a:p>
        </p:txBody>
      </p:sp>
      <p:sp>
        <p:nvSpPr>
          <p:cNvPr id="3" name="Espace réservé du contenu 2"/>
          <p:cNvSpPr>
            <a:spLocks noGrp="1"/>
          </p:cNvSpPr>
          <p:nvPr>
            <p:ph idx="1"/>
          </p:nvPr>
        </p:nvSpPr>
        <p:spPr>
          <a:xfrm>
            <a:off x="677334" y="2160589"/>
            <a:ext cx="8596668" cy="4420093"/>
          </a:xfrm>
        </p:spPr>
        <p:txBody>
          <a:bodyPr>
            <a:normAutofit/>
          </a:bodyPr>
          <a:lstStyle/>
          <a:p>
            <a:r>
              <a:rPr lang="fr-FR" dirty="0"/>
              <a:t>Synergie 6 % en 1</a:t>
            </a:r>
            <a:r>
              <a:rPr lang="fr-FR" baseline="30000" dirty="0"/>
              <a:t>ère</a:t>
            </a:r>
            <a:r>
              <a:rPr lang="fr-FR" dirty="0"/>
              <a:t> intention </a:t>
            </a:r>
          </a:p>
          <a:p>
            <a:r>
              <a:rPr lang="fr-FR" dirty="0"/>
              <a:t>Synergie 12 % : </a:t>
            </a:r>
          </a:p>
          <a:p>
            <a:pPr lvl="1"/>
            <a:r>
              <a:rPr lang="fr-FR" sz="1800" dirty="0"/>
              <a:t>Pour une « détersion » et une désinfection plus importantes de la plaie</a:t>
            </a:r>
          </a:p>
          <a:p>
            <a:pPr lvl="1"/>
            <a:r>
              <a:rPr lang="fr-FR" sz="1800" dirty="0"/>
              <a:t>Limite : on évite le 12 % si vascularisation de la plaie importante avec risque de passage systémique</a:t>
            </a:r>
          </a:p>
          <a:p>
            <a:r>
              <a:rPr lang="fr-FR" dirty="0"/>
              <a:t>Utilisation de l’hydrogel pour faciliter la détersion avec ou non une scarification de la fibrine</a:t>
            </a:r>
          </a:p>
          <a:p>
            <a:pPr marL="0" indent="0">
              <a:buNone/>
            </a:pPr>
            <a:endParaRPr lang="fr-FR" sz="1600" dirty="0"/>
          </a:p>
          <a:p>
            <a:pPr lvl="1"/>
            <a:endParaRPr lang="fr-FR" dirty="0"/>
          </a:p>
        </p:txBody>
      </p:sp>
      <p:sp>
        <p:nvSpPr>
          <p:cNvPr id="4" name="Espace réservé du contenu 3"/>
          <p:cNvSpPr>
            <a:spLocks noGrp="1"/>
          </p:cNvSpPr>
          <p:nvPr>
            <p:ph sz="half" idx="4294967295"/>
          </p:nvPr>
        </p:nvSpPr>
        <p:spPr>
          <a:xfrm>
            <a:off x="8008938" y="2382838"/>
            <a:ext cx="4183062" cy="4475162"/>
          </a:xfrm>
        </p:spPr>
        <p:txBody>
          <a:bodyPr>
            <a:normAutofit/>
          </a:bodyPr>
          <a:lstStyle/>
          <a:p>
            <a:pPr marL="0" indent="0">
              <a:buNone/>
            </a:pPr>
            <a:endParaRPr lang="fr-FR" sz="1600" dirty="0"/>
          </a:p>
          <a:p>
            <a:pPr lvl="1"/>
            <a:endParaRPr lang="fr-FR" dirty="0"/>
          </a:p>
        </p:txBody>
      </p:sp>
      <p:sp>
        <p:nvSpPr>
          <p:cNvPr id="5" name="Espace réservé du pied de page 4"/>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42497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a:bodyPr>
          <a:lstStyle/>
          <a:p>
            <a:pPr algn="ctr"/>
            <a:r>
              <a:rPr lang="fr-FR" sz="3200" dirty="0"/>
              <a:t>Mr L. entre en </a:t>
            </a:r>
            <a:r>
              <a:rPr lang="fr-FR" dirty="0"/>
              <a:t>SSR</a:t>
            </a:r>
            <a:r>
              <a:rPr lang="fr-FR" sz="3200" dirty="0"/>
              <a:t> le 8 septembre 2020</a:t>
            </a:r>
          </a:p>
        </p:txBody>
      </p:sp>
      <p:sp>
        <p:nvSpPr>
          <p:cNvPr id="3" name="Espace réservé du contenu 2"/>
          <p:cNvSpPr>
            <a:spLocks noGrp="1"/>
          </p:cNvSpPr>
          <p:nvPr>
            <p:ph idx="1"/>
          </p:nvPr>
        </p:nvSpPr>
        <p:spPr/>
        <p:txBody>
          <a:bodyPr>
            <a:normAutofit/>
          </a:bodyPr>
          <a:lstStyle/>
          <a:p>
            <a:r>
              <a:rPr lang="fr-FR" b="1" dirty="0">
                <a:solidFill>
                  <a:schemeClr val="tx1"/>
                </a:solidFill>
              </a:rPr>
              <a:t>Patient transféré d’UPAD vers le SSR  pour des soins d’escarres douloureux</a:t>
            </a:r>
          </a:p>
          <a:p>
            <a:r>
              <a:rPr lang="fr-FR" b="1" dirty="0">
                <a:solidFill>
                  <a:schemeClr val="tx1"/>
                </a:solidFill>
              </a:rPr>
              <a:t>Début de l’escarre le 17 mai 2020</a:t>
            </a:r>
          </a:p>
          <a:p>
            <a:r>
              <a:rPr lang="fr-FR" b="1" dirty="0">
                <a:solidFill>
                  <a:schemeClr val="tx1"/>
                </a:solidFill>
              </a:rPr>
              <a:t>Pathologies en cours : diabète non insulino-requérant, artérite</a:t>
            </a:r>
          </a:p>
          <a:p>
            <a:r>
              <a:rPr lang="fr-FR" b="1" dirty="0">
                <a:solidFill>
                  <a:schemeClr val="tx1"/>
                </a:solidFill>
              </a:rPr>
              <a:t>AEG  (</a:t>
            </a:r>
            <a:r>
              <a:rPr lang="fr-FR" u="sng" dirty="0">
                <a:solidFill>
                  <a:schemeClr val="tx1"/>
                </a:solidFill>
              </a:rPr>
              <a:t>Poids de référence </a:t>
            </a:r>
            <a:r>
              <a:rPr lang="fr-FR" dirty="0">
                <a:solidFill>
                  <a:schemeClr val="tx1"/>
                </a:solidFill>
              </a:rPr>
              <a:t>le 08/09/2020: 65,70 kg pour 1m71, </a:t>
            </a:r>
            <a:r>
              <a:rPr lang="fr-FR" u="sng" dirty="0">
                <a:solidFill>
                  <a:schemeClr val="tx1"/>
                </a:solidFill>
              </a:rPr>
              <a:t>IMC</a:t>
            </a:r>
            <a:r>
              <a:rPr lang="fr-FR" dirty="0">
                <a:solidFill>
                  <a:schemeClr val="tx1"/>
                </a:solidFill>
              </a:rPr>
              <a:t>: 22,50 kg/m²</a:t>
            </a:r>
          </a:p>
          <a:p>
            <a:r>
              <a:rPr lang="fr-FR" b="1" dirty="0">
                <a:solidFill>
                  <a:schemeClr val="tx1"/>
                </a:solidFill>
              </a:rPr>
              <a:t>Alimentation : </a:t>
            </a:r>
            <a:r>
              <a:rPr lang="fr-FR" dirty="0">
                <a:solidFill>
                  <a:schemeClr val="tx1"/>
                </a:solidFill>
              </a:rPr>
              <a:t>texture mixée avec régime riche en fibres + complément alimentaire (1x/jour)</a:t>
            </a:r>
          </a:p>
          <a:p>
            <a:r>
              <a:rPr lang="fr-FR" b="1" dirty="0">
                <a:solidFill>
                  <a:schemeClr val="tx1"/>
                </a:solidFill>
              </a:rPr>
              <a:t>Douleurs +++ </a:t>
            </a:r>
            <a:r>
              <a:rPr lang="fr-FR" b="1" dirty="0" err="1">
                <a:solidFill>
                  <a:schemeClr val="tx1"/>
                </a:solidFill>
              </a:rPr>
              <a:t>algo</a:t>
            </a:r>
            <a:r>
              <a:rPr lang="fr-FR" b="1" dirty="0">
                <a:solidFill>
                  <a:schemeClr val="tx1"/>
                </a:solidFill>
              </a:rPr>
              <a:t> plus  5/5 sous morphiniques</a:t>
            </a:r>
          </a:p>
          <a:p>
            <a:r>
              <a:rPr lang="fr-FR" b="1" dirty="0">
                <a:solidFill>
                  <a:schemeClr val="tx1"/>
                </a:solidFill>
              </a:rPr>
              <a:t>Arrêt de la déambulation </a:t>
            </a:r>
          </a:p>
          <a:p>
            <a:r>
              <a:rPr lang="fr-FR" b="1" dirty="0">
                <a:solidFill>
                  <a:schemeClr val="tx1"/>
                </a:solidFill>
              </a:rPr>
              <a:t>Niveau de mobilité : lit / fauteuil</a:t>
            </a:r>
          </a:p>
          <a:p>
            <a:r>
              <a:rPr lang="fr-FR" b="1" dirty="0">
                <a:solidFill>
                  <a:schemeClr val="tx1"/>
                </a:solidFill>
              </a:rPr>
              <a:t>Nouveau choix de matelas à air permettant une décharge des talons</a:t>
            </a:r>
          </a:p>
          <a:p>
            <a:endParaRPr lang="fr-FR" dirty="0"/>
          </a:p>
        </p:txBody>
      </p:sp>
      <p:sp>
        <p:nvSpPr>
          <p:cNvPr id="2" name="Espace réservé du pied de page 1"/>
          <p:cNvSpPr>
            <a:spLocks noGrp="1"/>
          </p:cNvSpPr>
          <p:nvPr>
            <p:ph type="ftr" sz="quarter" idx="11"/>
          </p:nvPr>
        </p:nvSpPr>
        <p:spPr/>
        <p:txBody>
          <a:bodyPr/>
          <a:lstStyle/>
          <a:p>
            <a:r>
              <a:rPr lang="fr-FR" dirty="0"/>
              <a:t>Docteur BRUHAT - BROCHARD L - CHEVALLIER V – JOPPE  A journée </a:t>
            </a:r>
            <a:r>
              <a:rPr lang="fr-FR" dirty="0" err="1"/>
              <a:t>aroma</a:t>
            </a:r>
            <a:r>
              <a:rPr lang="fr-FR" dirty="0"/>
              <a:t> 2 juin 2022</a:t>
            </a:r>
          </a:p>
        </p:txBody>
      </p:sp>
    </p:spTree>
    <p:extLst>
      <p:ext uri="{BB962C8B-B14F-4D97-AF65-F5344CB8AC3E}">
        <p14:creationId xmlns:p14="http://schemas.microsoft.com/office/powerpoint/2010/main" val="361429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1882" y="290078"/>
            <a:ext cx="8596668" cy="1320800"/>
          </a:xfrm>
        </p:spPr>
        <p:txBody>
          <a:bodyPr>
            <a:normAutofit/>
          </a:bodyPr>
          <a:lstStyle/>
          <a:p>
            <a:pPr algn="ctr"/>
            <a:r>
              <a:rPr lang="fr-FR" sz="2400" b="1" dirty="0">
                <a:effectLst>
                  <a:outerShdw blurRad="38100" dist="38100" dir="2700000" algn="tl">
                    <a:srgbClr val="000000">
                      <a:alpha val="43137"/>
                    </a:srgbClr>
                  </a:outerShdw>
                </a:effectLst>
              </a:rPr>
              <a:t>Mr L. G. le 9/9/20</a:t>
            </a:r>
            <a:br>
              <a:rPr lang="fr-FR" sz="2400" b="1" dirty="0">
                <a:effectLst>
                  <a:outerShdw blurRad="38100" dist="38100" dir="2700000" algn="tl">
                    <a:srgbClr val="000000">
                      <a:alpha val="43137"/>
                    </a:srgbClr>
                  </a:outerShdw>
                </a:effectLst>
              </a:rPr>
            </a:br>
            <a:r>
              <a:rPr lang="fr-FR" sz="2400" b="1" dirty="0">
                <a:effectLst>
                  <a:outerShdw blurRad="38100" dist="38100" dir="2700000" algn="tl">
                    <a:srgbClr val="000000">
                      <a:alpha val="43137"/>
                    </a:srgbClr>
                  </a:outerShdw>
                </a:effectLst>
              </a:rPr>
              <a:t> talon gauche</a:t>
            </a:r>
            <a:br>
              <a:rPr lang="fr-FR" sz="2400" b="1" dirty="0">
                <a:effectLst>
                  <a:outerShdw blurRad="38100" dist="38100" dir="2700000" algn="tl">
                    <a:srgbClr val="000000">
                      <a:alpha val="43137"/>
                    </a:srgbClr>
                  </a:outerShdw>
                </a:effectLst>
              </a:rPr>
            </a:br>
            <a:r>
              <a:rPr lang="fr-FR" sz="2400" b="1" dirty="0">
                <a:effectLst>
                  <a:outerShdw blurRad="38100" dist="38100" dir="2700000" algn="tl">
                    <a:srgbClr val="000000">
                      <a:alpha val="43137"/>
                    </a:srgbClr>
                  </a:outerShdw>
                </a:effectLst>
              </a:rPr>
              <a:t> (2 mois 1/2 après le début de l’escarre)</a:t>
            </a:r>
          </a:p>
        </p:txBody>
      </p:sp>
      <p:pic>
        <p:nvPicPr>
          <p:cNvPr id="4" name="Espace réservé du contenu 3"/>
          <p:cNvPicPr>
            <a:picLocks noGrp="1" noChangeAspect="1"/>
          </p:cNvPicPr>
          <p:nvPr>
            <p:ph sz="half" idx="1"/>
          </p:nvPr>
        </p:nvPicPr>
        <p:blipFill>
          <a:blip r:embed="rId3"/>
          <a:stretch>
            <a:fillRect/>
          </a:stretch>
        </p:blipFill>
        <p:spPr>
          <a:xfrm>
            <a:off x="98539" y="-10319"/>
            <a:ext cx="2946687" cy="3881437"/>
          </a:xfrm>
          <a:prstGeom prst="rect">
            <a:avLst/>
          </a:prstGeom>
        </p:spPr>
      </p:pic>
      <p:sp>
        <p:nvSpPr>
          <p:cNvPr id="5" name="Espace réservé du contenu 4"/>
          <p:cNvSpPr>
            <a:spLocks noGrp="1"/>
          </p:cNvSpPr>
          <p:nvPr>
            <p:ph sz="half" idx="2"/>
          </p:nvPr>
        </p:nvSpPr>
        <p:spPr>
          <a:xfrm>
            <a:off x="7572129" y="2273152"/>
            <a:ext cx="4184034" cy="3947766"/>
          </a:xfrm>
        </p:spPr>
        <p:txBody>
          <a:bodyPr>
            <a:noAutofit/>
          </a:bodyPr>
          <a:lstStyle/>
          <a:p>
            <a:r>
              <a:rPr lang="fr-FR" dirty="0">
                <a:solidFill>
                  <a:schemeClr val="tx1"/>
                </a:solidFill>
              </a:rPr>
              <a:t>« Escarre </a:t>
            </a:r>
            <a:r>
              <a:rPr lang="fr-FR" b="1" dirty="0">
                <a:solidFill>
                  <a:schemeClr val="tx1"/>
                </a:solidFill>
              </a:rPr>
              <a:t>stade 4 talon G </a:t>
            </a:r>
            <a:r>
              <a:rPr lang="fr-FR" dirty="0">
                <a:solidFill>
                  <a:schemeClr val="tx1"/>
                </a:solidFill>
              </a:rPr>
              <a:t>: fibrineux et nécrosé, exsudat important, pourtour +/- inflammatoire</a:t>
            </a:r>
          </a:p>
          <a:p>
            <a:r>
              <a:rPr lang="fr-FR" dirty="0">
                <a:solidFill>
                  <a:schemeClr val="tx1"/>
                </a:solidFill>
              </a:rPr>
              <a:t>deux autres plaies fibrineuses artéritiques sur le coté du tibia d'environ 1cm, patient douloureux ++ lors des soins</a:t>
            </a:r>
          </a:p>
          <a:p>
            <a:r>
              <a:rPr lang="fr-FR" dirty="0">
                <a:solidFill>
                  <a:schemeClr val="tx1"/>
                </a:solidFill>
              </a:rPr>
              <a:t>pansement saturé +++, fait tous les jours</a:t>
            </a:r>
          </a:p>
          <a:p>
            <a:r>
              <a:rPr lang="fr-FR" b="1" dirty="0">
                <a:solidFill>
                  <a:schemeClr val="tx1"/>
                </a:solidFill>
              </a:rPr>
              <a:t>Synergie 6 % utilisée en UPAD </a:t>
            </a:r>
            <a:r>
              <a:rPr lang="fr-FR" dirty="0">
                <a:solidFill>
                  <a:schemeClr val="tx1"/>
                </a:solidFill>
              </a:rPr>
              <a:t>depuis le 30 juin 2020 (application </a:t>
            </a:r>
            <a:r>
              <a:rPr lang="fr-FR" dirty="0" err="1">
                <a:solidFill>
                  <a:schemeClr val="tx1"/>
                </a:solidFill>
              </a:rPr>
              <a:t>irrégulilère</a:t>
            </a:r>
            <a:r>
              <a:rPr lang="fr-FR" dirty="0">
                <a:solidFill>
                  <a:schemeClr val="tx1"/>
                </a:solidFill>
              </a:rPr>
              <a:t>)</a:t>
            </a:r>
          </a:p>
          <a:p>
            <a:r>
              <a:rPr lang="fr-FR" b="1" dirty="0">
                <a:solidFill>
                  <a:srgbClr val="7030A0"/>
                </a:solidFill>
              </a:rPr>
              <a:t>Hydrogel + synergie plaie 6 %</a:t>
            </a:r>
          </a:p>
        </p:txBody>
      </p:sp>
      <p:pic>
        <p:nvPicPr>
          <p:cNvPr id="6" name="Image 5"/>
          <p:cNvPicPr>
            <a:picLocks noChangeAspect="1"/>
          </p:cNvPicPr>
          <p:nvPr/>
        </p:nvPicPr>
        <p:blipFill>
          <a:blip r:embed="rId4"/>
          <a:stretch>
            <a:fillRect/>
          </a:stretch>
        </p:blipFill>
        <p:spPr>
          <a:xfrm>
            <a:off x="2548159" y="2635030"/>
            <a:ext cx="4855017" cy="3998249"/>
          </a:xfrm>
          <a:prstGeom prst="rect">
            <a:avLst/>
          </a:prstGeom>
        </p:spPr>
      </p:pic>
      <p:sp>
        <p:nvSpPr>
          <p:cNvPr id="3" name="Espace réservé du pied de page 2"/>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3747315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449" y="409203"/>
            <a:ext cx="8596668" cy="1451128"/>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fr-FR" dirty="0">
                <a:solidFill>
                  <a:sysClr val="windowText" lastClr="000000"/>
                </a:solidFill>
              </a:rPr>
              <a:t>Le 13/09/2020 </a:t>
            </a:r>
            <a:r>
              <a:rPr lang="fr-FR" i="1" dirty="0">
                <a:solidFill>
                  <a:sysClr val="windowText" lastClr="000000"/>
                </a:solidFill>
              </a:rPr>
              <a:t>« Nécrose </a:t>
            </a:r>
            <a:r>
              <a:rPr lang="fr-FR" b="1" i="1" dirty="0">
                <a:solidFill>
                  <a:sysClr val="windowText" lastClr="000000"/>
                </a:solidFill>
              </a:rPr>
              <a:t>de plus en plus molle…</a:t>
            </a:r>
            <a:r>
              <a:rPr lang="fr-FR" i="1" dirty="0">
                <a:solidFill>
                  <a:sysClr val="windowText" lastClr="000000"/>
                </a:solidFill>
              </a:rPr>
              <a:t> </a:t>
            </a:r>
            <a:br>
              <a:rPr lang="fr-FR" i="1" dirty="0">
                <a:solidFill>
                  <a:sysClr val="windowText" lastClr="000000"/>
                </a:solidFill>
              </a:rPr>
            </a:br>
            <a:r>
              <a:rPr lang="fr-FR" i="1" dirty="0">
                <a:solidFill>
                  <a:sysClr val="windowText" lastClr="000000"/>
                </a:solidFill>
              </a:rPr>
              <a:t>Plaie exsudative et malodorante »</a:t>
            </a:r>
          </a:p>
        </p:txBody>
      </p:sp>
      <p:pic>
        <p:nvPicPr>
          <p:cNvPr id="5" name="Espace réservé du contenu 4"/>
          <p:cNvPicPr>
            <a:picLocks noGrp="1" noChangeAspect="1"/>
          </p:cNvPicPr>
          <p:nvPr>
            <p:ph sz="half" idx="1"/>
          </p:nvPr>
        </p:nvPicPr>
        <p:blipFill>
          <a:blip r:embed="rId3"/>
          <a:stretch>
            <a:fillRect/>
          </a:stretch>
        </p:blipFill>
        <p:spPr>
          <a:xfrm>
            <a:off x="121982" y="2233808"/>
            <a:ext cx="5006648" cy="3669561"/>
          </a:xfrm>
          <a:prstGeom prst="rect">
            <a:avLst/>
          </a:prstGeom>
        </p:spPr>
      </p:pic>
      <p:sp>
        <p:nvSpPr>
          <p:cNvPr id="4" name="Espace réservé du contenu 3"/>
          <p:cNvSpPr>
            <a:spLocks noGrp="1"/>
          </p:cNvSpPr>
          <p:nvPr>
            <p:ph sz="half" idx="2"/>
          </p:nvPr>
        </p:nvSpPr>
        <p:spPr>
          <a:xfrm>
            <a:off x="5128630" y="2233809"/>
            <a:ext cx="6727039" cy="4172678"/>
          </a:xfrm>
        </p:spPr>
        <p:txBody>
          <a:bodyPr>
            <a:normAutofit/>
          </a:bodyPr>
          <a:lstStyle/>
          <a:p>
            <a:pPr marL="0" indent="0">
              <a:buNone/>
            </a:pPr>
            <a:r>
              <a:rPr lang="fr-FR" sz="1700" dirty="0">
                <a:solidFill>
                  <a:schemeClr val="tx1"/>
                </a:solidFill>
              </a:rPr>
              <a:t>13/9 transmissions IDE</a:t>
            </a:r>
          </a:p>
          <a:p>
            <a:r>
              <a:rPr lang="fr-FR" sz="1700" i="1" dirty="0">
                <a:solidFill>
                  <a:schemeClr val="tx1"/>
                </a:solidFill>
              </a:rPr>
              <a:t>« Nettoyage de la jambe gauche avec </a:t>
            </a:r>
            <a:r>
              <a:rPr lang="fr-FR" sz="1700" b="1" i="1" dirty="0">
                <a:solidFill>
                  <a:schemeClr val="tx1"/>
                </a:solidFill>
              </a:rPr>
              <a:t>eau + savon doux </a:t>
            </a:r>
            <a:r>
              <a:rPr lang="fr-FR" sz="1700" i="1" dirty="0">
                <a:solidFill>
                  <a:schemeClr val="tx1"/>
                </a:solidFill>
              </a:rPr>
              <a:t>de qualité médicale + rinçage au Sérum physio </a:t>
            </a:r>
          </a:p>
          <a:p>
            <a:r>
              <a:rPr lang="fr-FR" sz="1700" i="1" dirty="0">
                <a:solidFill>
                  <a:schemeClr val="tx1"/>
                </a:solidFill>
              </a:rPr>
              <a:t>retrait des peaux mortes - Mis HV  jojoba sur les 2 jambes</a:t>
            </a:r>
            <a:br>
              <a:rPr lang="fr-FR" sz="1700" i="1" dirty="0">
                <a:solidFill>
                  <a:schemeClr val="tx1"/>
                </a:solidFill>
              </a:rPr>
            </a:br>
            <a:r>
              <a:rPr lang="fr-FR" sz="1700" i="1" dirty="0">
                <a:solidFill>
                  <a:schemeClr val="tx1"/>
                </a:solidFill>
              </a:rPr>
              <a:t>Parties molles de la nécrose scalpée  avec bistouri </a:t>
            </a:r>
          </a:p>
          <a:p>
            <a:r>
              <a:rPr lang="fr-FR" sz="1700" i="1" dirty="0">
                <a:solidFill>
                  <a:schemeClr val="tx1"/>
                </a:solidFill>
              </a:rPr>
              <a:t>essai d'ablation des parties molles au niveau de la nécrose mais impossible</a:t>
            </a:r>
          </a:p>
          <a:p>
            <a:r>
              <a:rPr lang="fr-FR" sz="1700" i="1" dirty="0">
                <a:solidFill>
                  <a:schemeClr val="tx1"/>
                </a:solidFill>
              </a:rPr>
              <a:t>Matériel : </a:t>
            </a:r>
            <a:r>
              <a:rPr lang="fr-FR" sz="1700" i="1" dirty="0">
                <a:solidFill>
                  <a:srgbClr val="7030A0"/>
                </a:solidFill>
              </a:rPr>
              <a:t>mélange Hydrogel </a:t>
            </a:r>
            <a:r>
              <a:rPr lang="fr-FR" sz="1700" i="1" dirty="0">
                <a:solidFill>
                  <a:schemeClr val="tx1"/>
                </a:solidFill>
              </a:rPr>
              <a:t>+ </a:t>
            </a:r>
            <a:r>
              <a:rPr lang="fr-FR" sz="1700" b="1" i="1" dirty="0">
                <a:solidFill>
                  <a:srgbClr val="7030A0"/>
                </a:solidFill>
              </a:rPr>
              <a:t>synergie plaie 12% </a:t>
            </a:r>
            <a:r>
              <a:rPr lang="fr-FR" sz="1700" i="1" dirty="0">
                <a:solidFill>
                  <a:schemeClr val="tx1"/>
                </a:solidFill>
              </a:rPr>
              <a:t>+ </a:t>
            </a:r>
            <a:r>
              <a:rPr lang="fr-FR" sz="1700" i="1" dirty="0" err="1">
                <a:solidFill>
                  <a:schemeClr val="tx1"/>
                </a:solidFill>
              </a:rPr>
              <a:t>aquacel</a:t>
            </a:r>
            <a:r>
              <a:rPr lang="fr-FR" sz="1700" i="1" dirty="0">
                <a:solidFill>
                  <a:schemeClr val="tx1"/>
                </a:solidFill>
              </a:rPr>
              <a:t>® extra + Pansement américain + bandes </a:t>
            </a:r>
            <a:r>
              <a:rPr lang="fr-FR" sz="1700" i="1" dirty="0" err="1">
                <a:solidFill>
                  <a:schemeClr val="tx1"/>
                </a:solidFill>
              </a:rPr>
              <a:t>Peha-haft</a:t>
            </a:r>
            <a:r>
              <a:rPr lang="fr-FR" sz="1700" i="1" dirty="0">
                <a:solidFill>
                  <a:schemeClr val="tx1"/>
                </a:solidFill>
              </a:rPr>
              <a:t>»</a:t>
            </a:r>
            <a:br>
              <a:rPr lang="fr-FR" i="1" dirty="0">
                <a:solidFill>
                  <a:schemeClr val="tx1"/>
                </a:solidFill>
              </a:rPr>
            </a:br>
            <a:br>
              <a:rPr lang="fr-FR" dirty="0">
                <a:solidFill>
                  <a:schemeClr val="tx1"/>
                </a:solidFill>
              </a:rPr>
            </a:br>
            <a:endParaRPr lang="fr-FR" dirty="0"/>
          </a:p>
        </p:txBody>
      </p:sp>
      <p:sp>
        <p:nvSpPr>
          <p:cNvPr id="7" name="Espace réservé du pied de page 6"/>
          <p:cNvSpPr>
            <a:spLocks noGrp="1"/>
          </p:cNvSpPr>
          <p:nvPr>
            <p:ph type="ftr" sz="quarter" idx="11"/>
          </p:nvPr>
        </p:nvSpPr>
        <p:spPr/>
        <p:txBody>
          <a:bodyPr/>
          <a:lstStyle/>
          <a:p>
            <a:r>
              <a:rPr lang="fr-FR"/>
              <a:t>Docteur BRUHAT - BROCHARD L - CHEVALLIER V - JOPPE A journée aroma 2 juin 2022</a:t>
            </a:r>
          </a:p>
        </p:txBody>
      </p:sp>
      <p:sp>
        <p:nvSpPr>
          <p:cNvPr id="8" name="Rectangle 7"/>
          <p:cNvSpPr/>
          <p:nvPr/>
        </p:nvSpPr>
        <p:spPr>
          <a:xfrm>
            <a:off x="504497" y="5407571"/>
            <a:ext cx="3321643" cy="4957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t>15 septembre 2020</a:t>
            </a:r>
          </a:p>
        </p:txBody>
      </p:sp>
    </p:spTree>
    <p:extLst>
      <p:ext uri="{BB962C8B-B14F-4D97-AF65-F5344CB8AC3E}">
        <p14:creationId xmlns:p14="http://schemas.microsoft.com/office/powerpoint/2010/main" val="2445764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038" y="268224"/>
            <a:ext cx="8596668" cy="1320800"/>
          </a:xfrm>
        </p:spPr>
        <p:txBody>
          <a:bodyPr/>
          <a:lstStyle/>
          <a:p>
            <a:pPr algn="ctr"/>
            <a:r>
              <a:rPr lang="fr-FR" dirty="0"/>
              <a:t>Mr L. 23 septembre 2020  (14 jours plus tard)</a:t>
            </a:r>
          </a:p>
        </p:txBody>
      </p:sp>
      <p:sp>
        <p:nvSpPr>
          <p:cNvPr id="3" name="Espace réservé du contenu 2"/>
          <p:cNvSpPr>
            <a:spLocks noGrp="1"/>
          </p:cNvSpPr>
          <p:nvPr>
            <p:ph sz="half" idx="1"/>
          </p:nvPr>
        </p:nvSpPr>
        <p:spPr/>
        <p:txBody>
          <a:bodyPr>
            <a:normAutofit/>
          </a:bodyPr>
          <a:lstStyle/>
          <a:p>
            <a:pPr marL="0" indent="0">
              <a:buNone/>
            </a:pPr>
            <a:endParaRPr lang="fr-FR" i="1" dirty="0">
              <a:solidFill>
                <a:schemeClr val="tx1"/>
              </a:solidFill>
            </a:endParaRPr>
          </a:p>
          <a:p>
            <a:r>
              <a:rPr lang="fr-FR" i="1" dirty="0">
                <a:solidFill>
                  <a:schemeClr val="tx1"/>
                </a:solidFill>
              </a:rPr>
              <a:t>Nécrose molle découpée</a:t>
            </a:r>
          </a:p>
          <a:p>
            <a:r>
              <a:rPr lang="fr-FR" i="1" dirty="0">
                <a:solidFill>
                  <a:schemeClr val="tx1"/>
                </a:solidFill>
              </a:rPr>
              <a:t>Produits :  Sérum physio  + synergie plaie  12% -  hydrogel  + Tulle gras + HE citrus + compresses + </a:t>
            </a:r>
            <a:r>
              <a:rPr lang="fr-FR" i="1" dirty="0" err="1">
                <a:solidFill>
                  <a:schemeClr val="tx1"/>
                </a:solidFill>
              </a:rPr>
              <a:t>allevyn</a:t>
            </a:r>
            <a:r>
              <a:rPr lang="fr-FR" i="1" dirty="0">
                <a:solidFill>
                  <a:schemeClr val="tx1"/>
                </a:solidFill>
              </a:rPr>
              <a:t> + bandes </a:t>
            </a:r>
            <a:r>
              <a:rPr lang="fr-FR" i="1" dirty="0" err="1">
                <a:solidFill>
                  <a:schemeClr val="tx1"/>
                </a:solidFill>
              </a:rPr>
              <a:t>Peha-haft</a:t>
            </a:r>
            <a:r>
              <a:rPr lang="fr-FR" i="1" dirty="0">
                <a:solidFill>
                  <a:schemeClr val="tx1"/>
                </a:solidFill>
              </a:rPr>
              <a:t> »</a:t>
            </a:r>
          </a:p>
          <a:p>
            <a:endParaRPr lang="fr-FR" dirty="0"/>
          </a:p>
        </p:txBody>
      </p:sp>
      <p:pic>
        <p:nvPicPr>
          <p:cNvPr id="5" name="Espace réservé du contenu 4"/>
          <p:cNvPicPr>
            <a:picLocks noGrp="1" noChangeAspect="1"/>
          </p:cNvPicPr>
          <p:nvPr>
            <p:ph sz="half" idx="2"/>
          </p:nvPr>
        </p:nvPicPr>
        <p:blipFill>
          <a:blip r:embed="rId3"/>
          <a:stretch>
            <a:fillRect/>
          </a:stretch>
        </p:blipFill>
        <p:spPr>
          <a:xfrm>
            <a:off x="5170859" y="1015349"/>
            <a:ext cx="6505325" cy="5608833"/>
          </a:xfrm>
          <a:prstGeom prst="rect">
            <a:avLst/>
          </a:prstGeom>
        </p:spPr>
      </p:pic>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32252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914400"/>
          </a:xfrm>
        </p:spPr>
        <p:txBody>
          <a:bodyPr/>
          <a:lstStyle/>
          <a:p>
            <a:pPr algn="ctr"/>
            <a:r>
              <a:rPr lang="fr-FR" dirty="0"/>
              <a:t>Mr L                                   40 jours plus tard</a:t>
            </a:r>
          </a:p>
        </p:txBody>
      </p:sp>
      <p:sp>
        <p:nvSpPr>
          <p:cNvPr id="3" name="Espace réservé du contenu 2"/>
          <p:cNvSpPr>
            <a:spLocks noGrp="1"/>
          </p:cNvSpPr>
          <p:nvPr>
            <p:ph sz="half" idx="1"/>
          </p:nvPr>
        </p:nvSpPr>
        <p:spPr/>
        <p:txBody>
          <a:bodyPr>
            <a:normAutofit fontScale="92500" lnSpcReduction="10000"/>
          </a:bodyPr>
          <a:lstStyle/>
          <a:p>
            <a:r>
              <a:rPr lang="fr-FR" sz="1900" dirty="0">
                <a:solidFill>
                  <a:schemeClr val="tx1"/>
                </a:solidFill>
              </a:rPr>
              <a:t>LOCALISATION : Talon gauche</a:t>
            </a:r>
            <a:br>
              <a:rPr lang="fr-FR" sz="1900" dirty="0">
                <a:solidFill>
                  <a:schemeClr val="tx1"/>
                </a:solidFill>
              </a:rPr>
            </a:br>
            <a:br>
              <a:rPr lang="fr-FR" sz="1900" b="1" dirty="0">
                <a:solidFill>
                  <a:schemeClr val="tx1"/>
                </a:solidFill>
              </a:rPr>
            </a:br>
            <a:r>
              <a:rPr lang="fr-FR" sz="1900" dirty="0">
                <a:solidFill>
                  <a:schemeClr val="tx1"/>
                </a:solidFill>
              </a:rPr>
              <a:t>ASPECT : Toujours présence de fibrine de couleur verdâtre, jaunâtre </a:t>
            </a:r>
            <a:br>
              <a:rPr lang="fr-FR" sz="1900" dirty="0">
                <a:solidFill>
                  <a:schemeClr val="tx1"/>
                </a:solidFill>
              </a:rPr>
            </a:br>
            <a:r>
              <a:rPr lang="fr-FR" sz="1900" dirty="0">
                <a:solidFill>
                  <a:schemeClr val="tx1"/>
                </a:solidFill>
              </a:rPr>
              <a:t>Absence de nécrose</a:t>
            </a:r>
            <a:br>
              <a:rPr lang="fr-FR" sz="1900" dirty="0">
                <a:solidFill>
                  <a:schemeClr val="tx1"/>
                </a:solidFill>
              </a:rPr>
            </a:br>
            <a:r>
              <a:rPr lang="fr-FR" sz="1900" dirty="0">
                <a:solidFill>
                  <a:schemeClr val="tx1"/>
                </a:solidFill>
              </a:rPr>
              <a:t>Bourgeonnement au centre de la plaie</a:t>
            </a:r>
          </a:p>
          <a:p>
            <a:r>
              <a:rPr lang="fr-FR" sz="1900" dirty="0">
                <a:solidFill>
                  <a:schemeClr val="tx1"/>
                </a:solidFill>
              </a:rPr>
              <a:t>Nettoyage eau + savon puis nettoyage au sérum physiologique </a:t>
            </a:r>
          </a:p>
          <a:p>
            <a:r>
              <a:rPr lang="fr-FR" sz="1900" dirty="0">
                <a:solidFill>
                  <a:schemeClr val="tx1"/>
                </a:solidFill>
              </a:rPr>
              <a:t>PRODUITS - Hydrogel + </a:t>
            </a:r>
            <a:r>
              <a:rPr lang="fr-FR" sz="1900" b="1" dirty="0">
                <a:solidFill>
                  <a:schemeClr val="tx1"/>
                </a:solidFill>
              </a:rPr>
              <a:t>HE plaies 12% </a:t>
            </a:r>
            <a:br>
              <a:rPr lang="fr-FR" b="1" dirty="0">
                <a:solidFill>
                  <a:schemeClr val="tx1"/>
                </a:solidFill>
              </a:rPr>
            </a:br>
            <a:br>
              <a:rPr lang="fr-FR" dirty="0">
                <a:solidFill>
                  <a:schemeClr val="tx1"/>
                </a:solidFill>
              </a:rPr>
            </a:br>
            <a:r>
              <a:rPr lang="fr-FR" dirty="0">
                <a:solidFill>
                  <a:schemeClr val="tx1"/>
                </a:solidFill>
              </a:rPr>
              <a:t> </a:t>
            </a:r>
            <a:br>
              <a:rPr lang="fr-FR" dirty="0">
                <a:solidFill>
                  <a:schemeClr val="tx1"/>
                </a:solidFill>
              </a:rPr>
            </a:br>
            <a:br>
              <a:rPr lang="fr-FR" dirty="0">
                <a:solidFill>
                  <a:schemeClr val="tx1"/>
                </a:solidFill>
              </a:rPr>
            </a:br>
            <a:br>
              <a:rPr lang="fr-FR" dirty="0">
                <a:solidFill>
                  <a:schemeClr val="tx1"/>
                </a:solidFill>
              </a:rPr>
            </a:br>
            <a:endParaRPr lang="fr-FR" dirty="0"/>
          </a:p>
        </p:txBody>
      </p:sp>
      <p:pic>
        <p:nvPicPr>
          <p:cNvPr id="5" name="Espace réservé du contenu 4"/>
          <p:cNvPicPr>
            <a:picLocks noGrp="1" noChangeAspect="1"/>
          </p:cNvPicPr>
          <p:nvPr>
            <p:ph sz="half" idx="2"/>
          </p:nvPr>
        </p:nvPicPr>
        <p:blipFill>
          <a:blip r:embed="rId3"/>
          <a:stretch>
            <a:fillRect/>
          </a:stretch>
        </p:blipFill>
        <p:spPr>
          <a:xfrm>
            <a:off x="5555506" y="1524000"/>
            <a:ext cx="5940602" cy="4623582"/>
          </a:xfrm>
          <a:prstGeom prst="rect">
            <a:avLst/>
          </a:prstGeom>
        </p:spPr>
      </p:pic>
      <p:sp>
        <p:nvSpPr>
          <p:cNvPr id="4" name="Espace réservé du pied de page 3"/>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190362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Mr L.                   50 jours plus tard</a:t>
            </a:r>
          </a:p>
        </p:txBody>
      </p:sp>
      <p:pic>
        <p:nvPicPr>
          <p:cNvPr id="5" name="Espace réservé du contenu 4"/>
          <p:cNvPicPr>
            <a:picLocks noGrp="1" noChangeAspect="1"/>
          </p:cNvPicPr>
          <p:nvPr>
            <p:ph sz="half" idx="2"/>
          </p:nvPr>
        </p:nvPicPr>
        <p:blipFill>
          <a:blip r:embed="rId2"/>
          <a:stretch>
            <a:fillRect/>
          </a:stretch>
        </p:blipFill>
        <p:spPr>
          <a:xfrm>
            <a:off x="2478404" y="1681697"/>
            <a:ext cx="5953463" cy="4474342"/>
          </a:xfrm>
          <a:prstGeom prst="rect">
            <a:avLst/>
          </a:prstGeom>
        </p:spPr>
      </p:pic>
      <p:sp>
        <p:nvSpPr>
          <p:cNvPr id="3" name="Espace réservé du pied de page 2"/>
          <p:cNvSpPr>
            <a:spLocks noGrp="1"/>
          </p:cNvSpPr>
          <p:nvPr>
            <p:ph type="ftr" sz="quarter" idx="11"/>
          </p:nvPr>
        </p:nvSpPr>
        <p:spPr/>
        <p:txBody>
          <a:bodyPr/>
          <a:lstStyle/>
          <a:p>
            <a:r>
              <a:rPr lang="fr-FR"/>
              <a:t>Docteur BRUHAT - BROCHARD L - CHEVALLIER V - JOPPE A journée aroma 2 juin 2022</a:t>
            </a:r>
          </a:p>
        </p:txBody>
      </p:sp>
    </p:spTree>
    <p:extLst>
      <p:ext uri="{BB962C8B-B14F-4D97-AF65-F5344CB8AC3E}">
        <p14:creationId xmlns:p14="http://schemas.microsoft.com/office/powerpoint/2010/main" val="240431641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Facett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TM02892315[[fn=Volute]]</Template>
  <TotalTime>3325</TotalTime>
  <Words>2706</Words>
  <Application>Microsoft Office PowerPoint</Application>
  <PresentationFormat>Grand écran</PresentationFormat>
  <Paragraphs>269</Paragraphs>
  <Slides>28</Slides>
  <Notes>8</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28</vt:i4>
      </vt:variant>
    </vt:vector>
  </HeadingPairs>
  <TitlesOfParts>
    <vt:vector size="36" baseType="lpstr">
      <vt:lpstr>Arial</vt:lpstr>
      <vt:lpstr>Calibri</vt:lpstr>
      <vt:lpstr>Calibri Light</vt:lpstr>
      <vt:lpstr>Wingdings</vt:lpstr>
      <vt:lpstr>Wingdings 2</vt:lpstr>
      <vt:lpstr>Wingdings 3</vt:lpstr>
      <vt:lpstr>HDOfficeLightV0</vt:lpstr>
      <vt:lpstr>Facette</vt:lpstr>
      <vt:lpstr>Aromathérapie dans les plaies  Démarche thérapeutique en pratique infirmière </vt:lpstr>
      <vt:lpstr>Composition de la synergie plaie</vt:lpstr>
      <vt:lpstr>Utilisation des synergies plaies à différentes concentrations et de l’hydrogel pour les nécroses dures</vt:lpstr>
      <vt:lpstr>Mr L. entre en SSR le 8 septembre 2020</vt:lpstr>
      <vt:lpstr>Mr L. G. le 9/9/20  talon gauche  (2 mois 1/2 après le début de l’escarre)</vt:lpstr>
      <vt:lpstr>Le 13/09/2020 « Nécrose de plus en plus molle…  Plaie exsudative et malodorante »</vt:lpstr>
      <vt:lpstr>Mr L. 23 septembre 2020  (14 jours plus tard)</vt:lpstr>
      <vt:lpstr>Mr L                                   40 jours plus tard</vt:lpstr>
      <vt:lpstr>Mr L.                   50 jours plus tard</vt:lpstr>
      <vt:lpstr>Mr L.                    Guérison en 5 mois environ                                                        22 février 2021</vt:lpstr>
      <vt:lpstr>Mme G., 82 ans</vt:lpstr>
      <vt:lpstr>Mme G ., 4 février 2020  : début de l’escarre d’origine traumatique –évolution sur 2 mois</vt:lpstr>
      <vt:lpstr>Présentation PowerPoint</vt:lpstr>
      <vt:lpstr>Situation de Mme T., 98 ans</vt:lpstr>
      <vt:lpstr>Mme T.          Début de la prise en charge en SSR  13 avril 2018</vt:lpstr>
      <vt:lpstr>Mme T.               30 avril 2018 soit 17 jours plus tard</vt:lpstr>
      <vt:lpstr>Mme T.                     A partir de juin 2018</vt:lpstr>
      <vt:lpstr>Mme T.                                 9 novembre 2018</vt:lpstr>
      <vt:lpstr>Situation de Mr D., 96 ans</vt:lpstr>
      <vt:lpstr> Mr D.                                        Plaie scrotale                                               11/02/2022</vt:lpstr>
      <vt:lpstr>Mr D.          Le 15 Février 2022 (4 jours plus tard)</vt:lpstr>
      <vt:lpstr>Mr D.         13 jours plus tard le 24 février 2022</vt:lpstr>
      <vt:lpstr>Mr D.         Le 6 mars 2022 (23 jours plus tard)</vt:lpstr>
      <vt:lpstr>Mme D. L. 98 ans entrée de gériatrie le 20 aout 2021  en soins palliatifs présentant un carcinome épidermoïde infiltrant cutané  de la main gauche avec métastase axillaire homolatérale, traitée par immunothérapie à visée palliative, refus d’amputation</vt:lpstr>
      <vt:lpstr>Mme D.                                            23 aout 2021 (3 jours plus tard)</vt:lpstr>
      <vt:lpstr>Présentation PowerPoint</vt:lpstr>
      <vt:lpstr>Technique de pansement chez Mme E.</vt:lpstr>
      <vt:lpstr>En conclusion </vt:lpstr>
    </vt:vector>
  </TitlesOfParts>
  <Company>HIBV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CONSEIL DE VIE SOCIALE (CVS)</dc:title>
  <dc:creator>ESNAULT Laetitia</dc:creator>
  <cp:lastModifiedBy>CHEVALLIER Valérie</cp:lastModifiedBy>
  <cp:revision>246</cp:revision>
  <cp:lastPrinted>2022-05-19T16:50:16Z</cp:lastPrinted>
  <dcterms:created xsi:type="dcterms:W3CDTF">2018-12-07T14:37:58Z</dcterms:created>
  <dcterms:modified xsi:type="dcterms:W3CDTF">2022-06-01T09:37:07Z</dcterms:modified>
</cp:coreProperties>
</file>